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92" r:id="rId2"/>
    <p:sldId id="258" r:id="rId3"/>
    <p:sldId id="295" r:id="rId4"/>
    <p:sldId id="448" r:id="rId5"/>
    <p:sldId id="444" r:id="rId6"/>
    <p:sldId id="445" r:id="rId7"/>
    <p:sldId id="446" r:id="rId8"/>
    <p:sldId id="447" r:id="rId9"/>
    <p:sldId id="405" r:id="rId10"/>
    <p:sldId id="406" r:id="rId11"/>
    <p:sldId id="407" r:id="rId12"/>
    <p:sldId id="408" r:id="rId13"/>
    <p:sldId id="409" r:id="rId14"/>
    <p:sldId id="429" r:id="rId15"/>
    <p:sldId id="430" r:id="rId16"/>
    <p:sldId id="431" r:id="rId17"/>
    <p:sldId id="410" r:id="rId18"/>
    <p:sldId id="411" r:id="rId19"/>
    <p:sldId id="441" r:id="rId20"/>
    <p:sldId id="442" r:id="rId21"/>
    <p:sldId id="443" r:id="rId22"/>
    <p:sldId id="439" r:id="rId23"/>
    <p:sldId id="423" r:id="rId24"/>
    <p:sldId id="427" r:id="rId25"/>
    <p:sldId id="428" r:id="rId26"/>
    <p:sldId id="426" r:id="rId27"/>
    <p:sldId id="425" r:id="rId28"/>
  </p:sldIdLst>
  <p:sldSz cx="9144000" cy="6858000" type="screen4x3"/>
  <p:notesSz cx="681355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3ED33-B3F2-4915-900F-36107F1F0A9C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B9A5A2-D877-46AB-904E-8AA001E79570}">
      <dgm:prSet phldrT="[Текст]" custT="1"/>
      <dgm:spPr/>
      <dgm:t>
        <a:bodyPr/>
        <a:lstStyle/>
        <a:p>
          <a:r>
            <a:rPr lang="en-US" altLang="ru-RU" sz="1400" dirty="0" smtClean="0">
              <a:latin typeface="Times New Roman" pitchFamily="18" charset="0"/>
              <a:cs typeface="Times New Roman" pitchFamily="18" charset="0"/>
            </a:rPr>
            <a:t>INQAAHE – 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Международная сеть по гарантии качества  высшего образования (</a:t>
          </a:r>
          <a:r>
            <a:rPr lang="en-US" altLang="ru-RU" sz="1400" dirty="0" smtClean="0">
              <a:latin typeface="Times New Roman" pitchFamily="18" charset="0"/>
              <a:cs typeface="Times New Roman" pitchFamily="18" charset="0"/>
            </a:rPr>
            <a:t>International Network for Quality Assurance Agencies in Higher Education 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dirty="0"/>
        </a:p>
      </dgm:t>
    </dgm:pt>
    <dgm:pt modelId="{9EA00ADD-E7EE-4F24-A5EA-A6D5DD1303DB}" type="parTrans" cxnId="{2502CCD5-0E69-4E97-9A85-67100F7F2824}">
      <dgm:prSet/>
      <dgm:spPr/>
      <dgm:t>
        <a:bodyPr/>
        <a:lstStyle/>
        <a:p>
          <a:endParaRPr lang="ru-RU" sz="1400"/>
        </a:p>
      </dgm:t>
    </dgm:pt>
    <dgm:pt modelId="{1F8F60D3-3665-4F78-81AC-46A9BAA47D12}" type="sibTrans" cxnId="{2502CCD5-0E69-4E97-9A85-67100F7F2824}">
      <dgm:prSet/>
      <dgm:spPr/>
      <dgm:t>
        <a:bodyPr/>
        <a:lstStyle/>
        <a:p>
          <a:endParaRPr lang="ru-RU" sz="1400"/>
        </a:p>
      </dgm:t>
    </dgm:pt>
    <dgm:pt modelId="{00A589B2-D3A9-433F-BEBF-20BCCAA605CB}">
      <dgm:prSet phldrT="[Текст]" custT="1"/>
      <dgm:spPr/>
      <dgm:t>
        <a:bodyPr/>
        <a:lstStyle/>
        <a:p>
          <a:r>
            <a:rPr lang="en-US" altLang="ru-RU" sz="1400" b="0" dirty="0" smtClean="0">
              <a:latin typeface="Times New Roman" pitchFamily="18" charset="0"/>
              <a:cs typeface="Times New Roman" pitchFamily="18" charset="0"/>
            </a:rPr>
            <a:t>ENQA – </a:t>
          </a:r>
          <a:r>
            <a:rPr lang="ru-RU" altLang="ru-RU" sz="1400" b="0" dirty="0" smtClean="0">
              <a:latin typeface="Times New Roman" pitchFamily="18" charset="0"/>
              <a:cs typeface="Times New Roman" pitchFamily="18" charset="0"/>
            </a:rPr>
            <a:t>Европейская сеть по гарантии качества высшего образования (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European Association for Quality Assurance in Higher Education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dirty="0"/>
        </a:p>
      </dgm:t>
    </dgm:pt>
    <dgm:pt modelId="{B8DDAEB9-2D8E-4D7D-8DF1-0DAF66AA90AB}" type="parTrans" cxnId="{8F2EC98C-B46B-445C-945A-05D42B8950F3}">
      <dgm:prSet/>
      <dgm:spPr/>
      <dgm:t>
        <a:bodyPr/>
        <a:lstStyle/>
        <a:p>
          <a:endParaRPr lang="ru-RU" sz="1400"/>
        </a:p>
      </dgm:t>
    </dgm:pt>
    <dgm:pt modelId="{1ECBDB8A-4AFA-4584-BE05-CD46C6CB1C5C}" type="sibTrans" cxnId="{8F2EC98C-B46B-445C-945A-05D42B8950F3}">
      <dgm:prSet/>
      <dgm:spPr/>
      <dgm:t>
        <a:bodyPr/>
        <a:lstStyle/>
        <a:p>
          <a:endParaRPr lang="ru-RU" sz="1400"/>
        </a:p>
      </dgm:t>
    </dgm:pt>
    <dgm:pt modelId="{14839C5A-8BD2-4461-9B79-E985536AC975}">
      <dgm:prSet phldrT="[Текст]" custT="1"/>
      <dgm:spPr/>
      <dgm:t>
        <a:bodyPr/>
        <a:lstStyle/>
        <a:p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ANQAHE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– Арабская сеть по гарантии качества высшего образования 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Arab Network for Quality Assurance in Higher Education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2EA60D9-B1F4-427F-B519-599ED32B3AF9}" type="parTrans" cxnId="{2FFCC934-12BB-49F3-AF8E-C7686FFAA57F}">
      <dgm:prSet/>
      <dgm:spPr/>
      <dgm:t>
        <a:bodyPr/>
        <a:lstStyle/>
        <a:p>
          <a:endParaRPr lang="ru-RU" sz="1400"/>
        </a:p>
      </dgm:t>
    </dgm:pt>
    <dgm:pt modelId="{32B057FE-0D63-4F8F-B00F-95BD1864287C}" type="sibTrans" cxnId="{2FFCC934-12BB-49F3-AF8E-C7686FFAA57F}">
      <dgm:prSet/>
      <dgm:spPr/>
      <dgm:t>
        <a:bodyPr/>
        <a:lstStyle/>
        <a:p>
          <a:endParaRPr lang="ru-RU" sz="1400"/>
        </a:p>
      </dgm:t>
    </dgm:pt>
    <dgm:pt modelId="{A822EB9A-012F-4F19-A10E-21FDA6ED6475}">
      <dgm:prSet custT="1"/>
      <dgm:spPr/>
      <dgm:t>
        <a:bodyPr/>
        <a:lstStyle/>
        <a:p>
          <a:r>
            <a:rPr lang="tr-TR" altLang="ru-RU" sz="1400" dirty="0" smtClean="0">
              <a:latin typeface="Times New Roman" pitchFamily="18" charset="0"/>
              <a:cs typeface="Times New Roman" pitchFamily="18" charset="0"/>
            </a:rPr>
            <a:t>NOQA – 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Скандинавская сеть по гарантии качества высшего образования (</a:t>
          </a:r>
          <a:r>
            <a:rPr lang="en-US" altLang="ru-RU" sz="1400" dirty="0" smtClean="0">
              <a:latin typeface="Times New Roman" pitchFamily="18" charset="0"/>
              <a:cs typeface="Times New Roman" pitchFamily="18" charset="0"/>
            </a:rPr>
            <a:t>Nordic Quality Assurance in Higher Education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dirty="0"/>
        </a:p>
      </dgm:t>
    </dgm:pt>
    <dgm:pt modelId="{5FAC30B4-F4EA-40A2-BDF2-2E59DEE182ED}" type="parTrans" cxnId="{89F6CA42-5403-429D-B604-5C45C84D2F93}">
      <dgm:prSet/>
      <dgm:spPr/>
      <dgm:t>
        <a:bodyPr/>
        <a:lstStyle/>
        <a:p>
          <a:endParaRPr lang="ru-RU" sz="1400"/>
        </a:p>
      </dgm:t>
    </dgm:pt>
    <dgm:pt modelId="{8EE59E17-410E-4025-9175-A43697353EC7}" type="sibTrans" cxnId="{89F6CA42-5403-429D-B604-5C45C84D2F93}">
      <dgm:prSet/>
      <dgm:spPr/>
      <dgm:t>
        <a:bodyPr/>
        <a:lstStyle/>
        <a:p>
          <a:endParaRPr lang="ru-RU" sz="1400"/>
        </a:p>
      </dgm:t>
    </dgm:pt>
    <dgm:pt modelId="{7BDA487E-9BF6-45FE-A25D-87C9A4F56D5D}">
      <dgm:prSet custT="1"/>
      <dgm:spPr/>
      <dgm:t>
        <a:bodyPr/>
        <a:lstStyle/>
        <a:p>
          <a:r>
            <a:rPr lang="en-US" altLang="ru-RU" sz="1400" dirty="0" smtClean="0">
              <a:latin typeface="Times New Roman" pitchFamily="18" charset="0"/>
              <a:cs typeface="Times New Roman" pitchFamily="18" charset="0"/>
            </a:rPr>
            <a:t>APQN –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Азиатско-Тихоокеанская сеть качества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1400" dirty="0" smtClean="0">
              <a:latin typeface="Times New Roman" pitchFamily="18" charset="0"/>
              <a:cs typeface="Times New Roman" pitchFamily="18" charset="0"/>
            </a:rPr>
            <a:t>(Asia-Pacific Quality Network)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6A93AC3-D6F6-4C77-8F13-86745A3F5DE2}" type="parTrans" cxnId="{60C2E9B7-803F-4887-9401-5A7C7EE2A139}">
      <dgm:prSet/>
      <dgm:spPr/>
      <dgm:t>
        <a:bodyPr/>
        <a:lstStyle/>
        <a:p>
          <a:endParaRPr lang="ru-RU" sz="1400"/>
        </a:p>
      </dgm:t>
    </dgm:pt>
    <dgm:pt modelId="{CF1923BA-74FA-4908-9C52-41692641F90A}" type="sibTrans" cxnId="{60C2E9B7-803F-4887-9401-5A7C7EE2A139}">
      <dgm:prSet/>
      <dgm:spPr/>
      <dgm:t>
        <a:bodyPr/>
        <a:lstStyle/>
        <a:p>
          <a:endParaRPr lang="ru-RU" sz="1400"/>
        </a:p>
      </dgm:t>
    </dgm:pt>
    <dgm:pt modelId="{BA7D9265-DDD7-4106-A9EF-4E08E57493ED}">
      <dgm:prSet custT="1"/>
      <dgm:spPr/>
      <dgm:t>
        <a:bodyPr/>
        <a:lstStyle/>
        <a:p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EURASHE – 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Европейская ассоциация учреждений высшего образования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0" dirty="0" smtClean="0">
              <a:latin typeface="Times New Roman" pitchFamily="18" charset="0"/>
              <a:cs typeface="Times New Roman" pitchFamily="18" charset="0"/>
            </a:rPr>
            <a:t>(European Association of institutions in Higher Education)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6F4938B9-51DE-4380-8206-01A40719954C}" type="parTrans" cxnId="{61B2F460-74B4-4A6D-B71F-9FCA2E9F85E1}">
      <dgm:prSet/>
      <dgm:spPr/>
      <dgm:t>
        <a:bodyPr/>
        <a:lstStyle/>
        <a:p>
          <a:endParaRPr lang="ru-RU" sz="1400"/>
        </a:p>
      </dgm:t>
    </dgm:pt>
    <dgm:pt modelId="{DC42E98D-98DC-4D1C-8B62-B3A88421F5DD}" type="sibTrans" cxnId="{61B2F460-74B4-4A6D-B71F-9FCA2E9F85E1}">
      <dgm:prSet/>
      <dgm:spPr/>
      <dgm:t>
        <a:bodyPr/>
        <a:lstStyle/>
        <a:p>
          <a:endParaRPr lang="ru-RU" sz="1400"/>
        </a:p>
      </dgm:t>
    </dgm:pt>
    <dgm:pt modelId="{3354A8DE-B70F-43DC-A313-3D257AFAD8C1}">
      <dgm:prSet custT="1"/>
      <dgm:spPr/>
      <dgm:t>
        <a:bodyPr/>
        <a:lstStyle/>
        <a:p>
          <a:r>
            <a:rPr lang="en-US" altLang="ru-RU" sz="1400" dirty="0" smtClean="0">
              <a:latin typeface="Times New Roman" pitchFamily="18" charset="0"/>
              <a:cs typeface="Times New Roman" pitchFamily="18" charset="0"/>
            </a:rPr>
            <a:t>WA – 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Вашингтонское соглашение (</a:t>
          </a:r>
          <a:r>
            <a:rPr lang="en-US" altLang="ru-RU" sz="1400" dirty="0" smtClean="0">
              <a:latin typeface="Times New Roman" pitchFamily="18" charset="0"/>
              <a:cs typeface="Times New Roman" pitchFamily="18" charset="0"/>
            </a:rPr>
            <a:t>Washington Accord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dirty="0"/>
        </a:p>
      </dgm:t>
    </dgm:pt>
    <dgm:pt modelId="{24CB4944-D409-446D-9A55-6FAEEF87FE70}" type="parTrans" cxnId="{7D1783AD-0A25-49C9-B17F-54D4BE3544F0}">
      <dgm:prSet/>
      <dgm:spPr/>
      <dgm:t>
        <a:bodyPr/>
        <a:lstStyle/>
        <a:p>
          <a:endParaRPr lang="ru-RU" sz="1400"/>
        </a:p>
      </dgm:t>
    </dgm:pt>
    <dgm:pt modelId="{E1C519EC-F564-464D-96A8-061F8DE29C75}" type="sibTrans" cxnId="{7D1783AD-0A25-49C9-B17F-54D4BE3544F0}">
      <dgm:prSet/>
      <dgm:spPr/>
      <dgm:t>
        <a:bodyPr/>
        <a:lstStyle/>
        <a:p>
          <a:endParaRPr lang="ru-RU" sz="1400"/>
        </a:p>
      </dgm:t>
    </dgm:pt>
    <dgm:pt modelId="{47B04591-3910-4E81-A8E3-E1C45E94BA82}">
      <dgm:prSet custT="1"/>
      <dgm:spPr/>
      <dgm:t>
        <a:bodyPr/>
        <a:lstStyle/>
        <a:p>
          <a:r>
            <a:rPr lang="en-US" altLang="ru-RU" sz="1400" dirty="0" smtClean="0">
              <a:latin typeface="Times New Roman" pitchFamily="18" charset="0"/>
              <a:cs typeface="Times New Roman" pitchFamily="18" charset="0"/>
            </a:rPr>
            <a:t>ENAEE – 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Европейская сеть по аккредитации в области инженерного образования (</a:t>
          </a:r>
          <a:r>
            <a:rPr lang="en-US" altLang="ru-RU" sz="1400" dirty="0" smtClean="0">
              <a:latin typeface="Times New Roman" pitchFamily="18" charset="0"/>
              <a:cs typeface="Times New Roman" pitchFamily="18" charset="0"/>
            </a:rPr>
            <a:t>European Network for Accreditation of Engineering Education</a:t>
          </a:r>
          <a:r>
            <a:rPr lang="ru-RU" altLang="ru-RU" sz="14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400" dirty="0"/>
        </a:p>
      </dgm:t>
    </dgm:pt>
    <dgm:pt modelId="{A8315A5F-CD46-43A6-9E33-E4FEB9C5F24B}" type="parTrans" cxnId="{585855F5-83A0-42DA-A656-E680FA567C3F}">
      <dgm:prSet/>
      <dgm:spPr/>
      <dgm:t>
        <a:bodyPr/>
        <a:lstStyle/>
        <a:p>
          <a:endParaRPr lang="ru-RU" sz="1400"/>
        </a:p>
      </dgm:t>
    </dgm:pt>
    <dgm:pt modelId="{35073D12-6BAE-41A9-99CB-46BC89F4837E}" type="sibTrans" cxnId="{585855F5-83A0-42DA-A656-E680FA567C3F}">
      <dgm:prSet/>
      <dgm:spPr/>
      <dgm:t>
        <a:bodyPr/>
        <a:lstStyle/>
        <a:p>
          <a:endParaRPr lang="ru-RU" sz="1400"/>
        </a:p>
      </dgm:t>
    </dgm:pt>
    <dgm:pt modelId="{07693F0E-3859-43B0-9C7C-4F2707AAB738}" type="pres">
      <dgm:prSet presAssocID="{7753ED33-B3F2-4915-900F-36107F1F0A9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492A86-7B33-4662-83E6-A98A6DC21423}" type="pres">
      <dgm:prSet presAssocID="{DCB9A5A2-D877-46AB-904E-8AA001E79570}" presName="parentLin" presStyleCnt="0"/>
      <dgm:spPr/>
    </dgm:pt>
    <dgm:pt modelId="{0644C58D-D44A-4CEB-93D1-15C4775C9DCE}" type="pres">
      <dgm:prSet presAssocID="{DCB9A5A2-D877-46AB-904E-8AA001E7957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63F3F3F2-899A-49C6-AB54-A3B4796DF7C5}" type="pres">
      <dgm:prSet presAssocID="{DCB9A5A2-D877-46AB-904E-8AA001E79570}" presName="parentText" presStyleLbl="node1" presStyleIdx="0" presStyleCnt="8" custScaleY="296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5F1EA-574D-42E4-9C8C-70E539D60480}" type="pres">
      <dgm:prSet presAssocID="{DCB9A5A2-D877-46AB-904E-8AA001E79570}" presName="negativeSpace" presStyleCnt="0"/>
      <dgm:spPr/>
    </dgm:pt>
    <dgm:pt modelId="{1F8E1DF5-ED35-44AB-9FE6-649ADFE0B2AA}" type="pres">
      <dgm:prSet presAssocID="{DCB9A5A2-D877-46AB-904E-8AA001E79570}" presName="childText" presStyleLbl="conFgAcc1" presStyleIdx="0" presStyleCnt="8">
        <dgm:presLayoutVars>
          <dgm:bulletEnabled val="1"/>
        </dgm:presLayoutVars>
      </dgm:prSet>
      <dgm:spPr/>
    </dgm:pt>
    <dgm:pt modelId="{4AFC0387-A710-4818-9DB7-A79F2F20C188}" type="pres">
      <dgm:prSet presAssocID="{1F8F60D3-3665-4F78-81AC-46A9BAA47D12}" presName="spaceBetweenRectangles" presStyleCnt="0"/>
      <dgm:spPr/>
    </dgm:pt>
    <dgm:pt modelId="{0BB1C403-0EAE-4D12-B3CF-6D4E1F8E6E4B}" type="pres">
      <dgm:prSet presAssocID="{00A589B2-D3A9-433F-BEBF-20BCCAA605CB}" presName="parentLin" presStyleCnt="0"/>
      <dgm:spPr/>
    </dgm:pt>
    <dgm:pt modelId="{3DCE1730-FFBE-44EE-964C-251A3D272664}" type="pres">
      <dgm:prSet presAssocID="{00A589B2-D3A9-433F-BEBF-20BCCAA605C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13BC8C6B-2A3B-422B-BC4B-15AA785DB0F8}" type="pres">
      <dgm:prSet presAssocID="{00A589B2-D3A9-433F-BEBF-20BCCAA605CB}" presName="parentText" presStyleLbl="node1" presStyleIdx="1" presStyleCnt="8" custScaleY="1968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E65FE-85B3-4B98-9D6A-EC70DCD1C541}" type="pres">
      <dgm:prSet presAssocID="{00A589B2-D3A9-433F-BEBF-20BCCAA605CB}" presName="negativeSpace" presStyleCnt="0"/>
      <dgm:spPr/>
    </dgm:pt>
    <dgm:pt modelId="{AC0E5DDE-4059-4B98-BC75-E66C29F00FD1}" type="pres">
      <dgm:prSet presAssocID="{00A589B2-D3A9-433F-BEBF-20BCCAA605CB}" presName="childText" presStyleLbl="conFgAcc1" presStyleIdx="1" presStyleCnt="8">
        <dgm:presLayoutVars>
          <dgm:bulletEnabled val="1"/>
        </dgm:presLayoutVars>
      </dgm:prSet>
      <dgm:spPr/>
    </dgm:pt>
    <dgm:pt modelId="{B341B8A4-CE04-479C-8545-9E35484CE440}" type="pres">
      <dgm:prSet presAssocID="{1ECBDB8A-4AFA-4584-BE05-CD46C6CB1C5C}" presName="spaceBetweenRectangles" presStyleCnt="0"/>
      <dgm:spPr/>
    </dgm:pt>
    <dgm:pt modelId="{75C4A2C5-23AF-42E4-BDB8-E019727E56F9}" type="pres">
      <dgm:prSet presAssocID="{14839C5A-8BD2-4461-9B79-E985536AC975}" presName="parentLin" presStyleCnt="0"/>
      <dgm:spPr/>
    </dgm:pt>
    <dgm:pt modelId="{ED2E7344-B748-4FA2-9BD2-30E7063F2921}" type="pres">
      <dgm:prSet presAssocID="{14839C5A-8BD2-4461-9B79-E985536AC975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3EF5846F-040A-4165-B2CC-F2DD1CCEA1CE}" type="pres">
      <dgm:prSet presAssocID="{14839C5A-8BD2-4461-9B79-E985536AC975}" presName="parentText" presStyleLbl="node1" presStyleIdx="2" presStyleCnt="8" custScaleY="1806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99AB0-45CF-4CED-984C-15AFD8B4094F}" type="pres">
      <dgm:prSet presAssocID="{14839C5A-8BD2-4461-9B79-E985536AC975}" presName="negativeSpace" presStyleCnt="0"/>
      <dgm:spPr/>
    </dgm:pt>
    <dgm:pt modelId="{7A8F6935-EDF6-46B0-967E-549679F83D0D}" type="pres">
      <dgm:prSet presAssocID="{14839C5A-8BD2-4461-9B79-E985536AC975}" presName="childText" presStyleLbl="conFgAcc1" presStyleIdx="2" presStyleCnt="8">
        <dgm:presLayoutVars>
          <dgm:bulletEnabled val="1"/>
        </dgm:presLayoutVars>
      </dgm:prSet>
      <dgm:spPr/>
    </dgm:pt>
    <dgm:pt modelId="{A65125EA-9BAF-4010-83BB-DD623CA1A708}" type="pres">
      <dgm:prSet presAssocID="{32B057FE-0D63-4F8F-B00F-95BD1864287C}" presName="spaceBetweenRectangles" presStyleCnt="0"/>
      <dgm:spPr/>
    </dgm:pt>
    <dgm:pt modelId="{4D1B319D-EBED-4384-95F1-1DF27D8A253A}" type="pres">
      <dgm:prSet presAssocID="{A822EB9A-012F-4F19-A10E-21FDA6ED6475}" presName="parentLin" presStyleCnt="0"/>
      <dgm:spPr/>
    </dgm:pt>
    <dgm:pt modelId="{75217A29-EE35-43C0-9600-162C3F5EF4B7}" type="pres">
      <dgm:prSet presAssocID="{A822EB9A-012F-4F19-A10E-21FDA6ED6475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A6210821-37D4-4A43-92FF-877662F7BFBE}" type="pres">
      <dgm:prSet presAssocID="{A822EB9A-012F-4F19-A10E-21FDA6ED6475}" presName="parentText" presStyleLbl="node1" presStyleIdx="3" presStyleCnt="8" custScaleY="1742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E624C-2CE0-4447-9FA3-8160195B82A4}" type="pres">
      <dgm:prSet presAssocID="{A822EB9A-012F-4F19-A10E-21FDA6ED6475}" presName="negativeSpace" presStyleCnt="0"/>
      <dgm:spPr/>
    </dgm:pt>
    <dgm:pt modelId="{E0E1D8E7-57A9-4A61-8B2C-5C33802EEC80}" type="pres">
      <dgm:prSet presAssocID="{A822EB9A-012F-4F19-A10E-21FDA6ED6475}" presName="childText" presStyleLbl="conFgAcc1" presStyleIdx="3" presStyleCnt="8">
        <dgm:presLayoutVars>
          <dgm:bulletEnabled val="1"/>
        </dgm:presLayoutVars>
      </dgm:prSet>
      <dgm:spPr/>
    </dgm:pt>
    <dgm:pt modelId="{C7F123D1-3DFF-4223-BBE0-433EEFC11429}" type="pres">
      <dgm:prSet presAssocID="{8EE59E17-410E-4025-9175-A43697353EC7}" presName="spaceBetweenRectangles" presStyleCnt="0"/>
      <dgm:spPr/>
    </dgm:pt>
    <dgm:pt modelId="{F337EF4F-7B87-4D75-959F-3F2144E471E5}" type="pres">
      <dgm:prSet presAssocID="{7BDA487E-9BF6-45FE-A25D-87C9A4F56D5D}" presName="parentLin" presStyleCnt="0"/>
      <dgm:spPr/>
    </dgm:pt>
    <dgm:pt modelId="{7B965EBF-8005-41DF-80C1-FF3501F961DF}" type="pres">
      <dgm:prSet presAssocID="{7BDA487E-9BF6-45FE-A25D-87C9A4F56D5D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49559301-DAE4-4E0E-A574-46C80FBF0D61}" type="pres">
      <dgm:prSet presAssocID="{7BDA487E-9BF6-45FE-A25D-87C9A4F56D5D}" presName="parentText" presStyleLbl="node1" presStyleIdx="4" presStyleCnt="8" custScaleY="1805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66D0A-AF25-4026-AFAF-A2401491F47E}" type="pres">
      <dgm:prSet presAssocID="{7BDA487E-9BF6-45FE-A25D-87C9A4F56D5D}" presName="negativeSpace" presStyleCnt="0"/>
      <dgm:spPr/>
    </dgm:pt>
    <dgm:pt modelId="{74C9E3D1-1265-48B6-8A85-8E6C2AFE1E37}" type="pres">
      <dgm:prSet presAssocID="{7BDA487E-9BF6-45FE-A25D-87C9A4F56D5D}" presName="childText" presStyleLbl="conFgAcc1" presStyleIdx="4" presStyleCnt="8">
        <dgm:presLayoutVars>
          <dgm:bulletEnabled val="1"/>
        </dgm:presLayoutVars>
      </dgm:prSet>
      <dgm:spPr/>
    </dgm:pt>
    <dgm:pt modelId="{4AACBDDC-2DD1-432D-80D2-9AEC286F42A4}" type="pres">
      <dgm:prSet presAssocID="{CF1923BA-74FA-4908-9C52-41692641F90A}" presName="spaceBetweenRectangles" presStyleCnt="0"/>
      <dgm:spPr/>
    </dgm:pt>
    <dgm:pt modelId="{56A5C719-0F22-4074-AD9A-BEDF9619702C}" type="pres">
      <dgm:prSet presAssocID="{BA7D9265-DDD7-4106-A9EF-4E08E57493ED}" presName="parentLin" presStyleCnt="0"/>
      <dgm:spPr/>
    </dgm:pt>
    <dgm:pt modelId="{E39AA2CC-5B8E-4903-9559-CEA5F22345DA}" type="pres">
      <dgm:prSet presAssocID="{BA7D9265-DDD7-4106-A9EF-4E08E57493ED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3A7AFD0D-F280-47EB-A4EB-42CC71CED6F4}" type="pres">
      <dgm:prSet presAssocID="{BA7D9265-DDD7-4106-A9EF-4E08E57493ED}" presName="parentText" presStyleLbl="node1" presStyleIdx="5" presStyleCnt="8" custScaleY="2580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3148B-C54E-45D9-B28E-B7E71EB54485}" type="pres">
      <dgm:prSet presAssocID="{BA7D9265-DDD7-4106-A9EF-4E08E57493ED}" presName="negativeSpace" presStyleCnt="0"/>
      <dgm:spPr/>
    </dgm:pt>
    <dgm:pt modelId="{8AD1AF8F-8842-4CED-B9A6-9BD2DF2E20F1}" type="pres">
      <dgm:prSet presAssocID="{BA7D9265-DDD7-4106-A9EF-4E08E57493ED}" presName="childText" presStyleLbl="conFgAcc1" presStyleIdx="5" presStyleCnt="8">
        <dgm:presLayoutVars>
          <dgm:bulletEnabled val="1"/>
        </dgm:presLayoutVars>
      </dgm:prSet>
      <dgm:spPr/>
    </dgm:pt>
    <dgm:pt modelId="{30EC420C-21C9-4023-8159-B4AADB72D6ED}" type="pres">
      <dgm:prSet presAssocID="{DC42E98D-98DC-4D1C-8B62-B3A88421F5DD}" presName="spaceBetweenRectangles" presStyleCnt="0"/>
      <dgm:spPr/>
    </dgm:pt>
    <dgm:pt modelId="{029342E9-E9D4-4B28-A523-CD3030051F8D}" type="pres">
      <dgm:prSet presAssocID="{3354A8DE-B70F-43DC-A313-3D257AFAD8C1}" presName="parentLin" presStyleCnt="0"/>
      <dgm:spPr/>
    </dgm:pt>
    <dgm:pt modelId="{D8FEA5FA-7C01-4C38-BB41-FE98E090F555}" type="pres">
      <dgm:prSet presAssocID="{3354A8DE-B70F-43DC-A313-3D257AFAD8C1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CC59F1C4-3497-4457-9008-9CFA8ED9234A}" type="pres">
      <dgm:prSet presAssocID="{3354A8DE-B70F-43DC-A313-3D257AFAD8C1}" presName="parentText" presStyleLbl="node1" presStyleIdx="6" presStyleCnt="8" custScaleY="156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4760A-6320-472F-A27E-A158258F358E}" type="pres">
      <dgm:prSet presAssocID="{3354A8DE-B70F-43DC-A313-3D257AFAD8C1}" presName="negativeSpace" presStyleCnt="0"/>
      <dgm:spPr/>
    </dgm:pt>
    <dgm:pt modelId="{EA2DBBAD-D6EB-4C2A-B5C8-D90C61163392}" type="pres">
      <dgm:prSet presAssocID="{3354A8DE-B70F-43DC-A313-3D257AFAD8C1}" presName="childText" presStyleLbl="conFgAcc1" presStyleIdx="6" presStyleCnt="8">
        <dgm:presLayoutVars>
          <dgm:bulletEnabled val="1"/>
        </dgm:presLayoutVars>
      </dgm:prSet>
      <dgm:spPr/>
    </dgm:pt>
    <dgm:pt modelId="{92953A0C-D308-4FAA-9E05-9B95D4A099D3}" type="pres">
      <dgm:prSet presAssocID="{E1C519EC-F564-464D-96A8-061F8DE29C75}" presName="spaceBetweenRectangles" presStyleCnt="0"/>
      <dgm:spPr/>
    </dgm:pt>
    <dgm:pt modelId="{E928EBFB-8172-4D52-A596-DEB4CC93DD12}" type="pres">
      <dgm:prSet presAssocID="{47B04591-3910-4E81-A8E3-E1C45E94BA82}" presName="parentLin" presStyleCnt="0"/>
      <dgm:spPr/>
    </dgm:pt>
    <dgm:pt modelId="{BD48CCC3-932E-442B-90F1-D4BF9D31EB87}" type="pres">
      <dgm:prSet presAssocID="{47B04591-3910-4E81-A8E3-E1C45E94BA82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728C814A-46C5-4368-BD1F-EA61D2D19FE6}" type="pres">
      <dgm:prSet presAssocID="{47B04591-3910-4E81-A8E3-E1C45E94BA82}" presName="parentText" presStyleLbl="node1" presStyleIdx="7" presStyleCnt="8" custScaleY="2728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2E6ED-DE97-477B-A193-914A9A0A3D23}" type="pres">
      <dgm:prSet presAssocID="{47B04591-3910-4E81-A8E3-E1C45E94BA82}" presName="negativeSpace" presStyleCnt="0"/>
      <dgm:spPr/>
    </dgm:pt>
    <dgm:pt modelId="{FB5477F7-364C-41FA-B95F-BA71C5230436}" type="pres">
      <dgm:prSet presAssocID="{47B04591-3910-4E81-A8E3-E1C45E94BA82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6289F34-B85B-4879-A50A-0877EEB69612}" type="presOf" srcId="{7BDA487E-9BF6-45FE-A25D-87C9A4F56D5D}" destId="{49559301-DAE4-4E0E-A574-46C80FBF0D61}" srcOrd="1" destOrd="0" presId="urn:microsoft.com/office/officeart/2005/8/layout/list1"/>
    <dgm:cxn modelId="{61B2F460-74B4-4A6D-B71F-9FCA2E9F85E1}" srcId="{7753ED33-B3F2-4915-900F-36107F1F0A9C}" destId="{BA7D9265-DDD7-4106-A9EF-4E08E57493ED}" srcOrd="5" destOrd="0" parTransId="{6F4938B9-51DE-4380-8206-01A40719954C}" sibTransId="{DC42E98D-98DC-4D1C-8B62-B3A88421F5DD}"/>
    <dgm:cxn modelId="{D5B10681-D143-42C7-B926-2227AD5BCCB4}" type="presOf" srcId="{00A589B2-D3A9-433F-BEBF-20BCCAA605CB}" destId="{3DCE1730-FFBE-44EE-964C-251A3D272664}" srcOrd="0" destOrd="0" presId="urn:microsoft.com/office/officeart/2005/8/layout/list1"/>
    <dgm:cxn modelId="{2FFCC934-12BB-49F3-AF8E-C7686FFAA57F}" srcId="{7753ED33-B3F2-4915-900F-36107F1F0A9C}" destId="{14839C5A-8BD2-4461-9B79-E985536AC975}" srcOrd="2" destOrd="0" parTransId="{F2EA60D9-B1F4-427F-B519-599ED32B3AF9}" sibTransId="{32B057FE-0D63-4F8F-B00F-95BD1864287C}"/>
    <dgm:cxn modelId="{3A58ECCE-52BF-4A94-8805-AC4D4F0DD942}" type="presOf" srcId="{DCB9A5A2-D877-46AB-904E-8AA001E79570}" destId="{0644C58D-D44A-4CEB-93D1-15C4775C9DCE}" srcOrd="0" destOrd="0" presId="urn:microsoft.com/office/officeart/2005/8/layout/list1"/>
    <dgm:cxn modelId="{2502CCD5-0E69-4E97-9A85-67100F7F2824}" srcId="{7753ED33-B3F2-4915-900F-36107F1F0A9C}" destId="{DCB9A5A2-D877-46AB-904E-8AA001E79570}" srcOrd="0" destOrd="0" parTransId="{9EA00ADD-E7EE-4F24-A5EA-A6D5DD1303DB}" sibTransId="{1F8F60D3-3665-4F78-81AC-46A9BAA47D12}"/>
    <dgm:cxn modelId="{7EC03237-223F-4895-899B-589B8C1A05E1}" type="presOf" srcId="{7BDA487E-9BF6-45FE-A25D-87C9A4F56D5D}" destId="{7B965EBF-8005-41DF-80C1-FF3501F961DF}" srcOrd="0" destOrd="0" presId="urn:microsoft.com/office/officeart/2005/8/layout/list1"/>
    <dgm:cxn modelId="{8F2EC98C-B46B-445C-945A-05D42B8950F3}" srcId="{7753ED33-B3F2-4915-900F-36107F1F0A9C}" destId="{00A589B2-D3A9-433F-BEBF-20BCCAA605CB}" srcOrd="1" destOrd="0" parTransId="{B8DDAEB9-2D8E-4D7D-8DF1-0DAF66AA90AB}" sibTransId="{1ECBDB8A-4AFA-4584-BE05-CD46C6CB1C5C}"/>
    <dgm:cxn modelId="{1105615E-027A-4A9D-B286-A22B7054F5CA}" type="presOf" srcId="{14839C5A-8BD2-4461-9B79-E985536AC975}" destId="{ED2E7344-B748-4FA2-9BD2-30E7063F2921}" srcOrd="0" destOrd="0" presId="urn:microsoft.com/office/officeart/2005/8/layout/list1"/>
    <dgm:cxn modelId="{ED5956DB-6F3B-42A3-A40C-888DC6ED6A27}" type="presOf" srcId="{14839C5A-8BD2-4461-9B79-E985536AC975}" destId="{3EF5846F-040A-4165-B2CC-F2DD1CCEA1CE}" srcOrd="1" destOrd="0" presId="urn:microsoft.com/office/officeart/2005/8/layout/list1"/>
    <dgm:cxn modelId="{C3B6F1F6-8261-4E2A-A05D-A547CCA92C29}" type="presOf" srcId="{BA7D9265-DDD7-4106-A9EF-4E08E57493ED}" destId="{E39AA2CC-5B8E-4903-9559-CEA5F22345DA}" srcOrd="0" destOrd="0" presId="urn:microsoft.com/office/officeart/2005/8/layout/list1"/>
    <dgm:cxn modelId="{47C80301-E916-43C7-97AE-E1D4C68B4DFD}" type="presOf" srcId="{3354A8DE-B70F-43DC-A313-3D257AFAD8C1}" destId="{CC59F1C4-3497-4457-9008-9CFA8ED9234A}" srcOrd="1" destOrd="0" presId="urn:microsoft.com/office/officeart/2005/8/layout/list1"/>
    <dgm:cxn modelId="{585855F5-83A0-42DA-A656-E680FA567C3F}" srcId="{7753ED33-B3F2-4915-900F-36107F1F0A9C}" destId="{47B04591-3910-4E81-A8E3-E1C45E94BA82}" srcOrd="7" destOrd="0" parTransId="{A8315A5F-CD46-43A6-9E33-E4FEB9C5F24B}" sibTransId="{35073D12-6BAE-41A9-99CB-46BC89F4837E}"/>
    <dgm:cxn modelId="{EDF98BA9-FF04-45A3-966A-FE275936FD93}" type="presOf" srcId="{00A589B2-D3A9-433F-BEBF-20BCCAA605CB}" destId="{13BC8C6B-2A3B-422B-BC4B-15AA785DB0F8}" srcOrd="1" destOrd="0" presId="urn:microsoft.com/office/officeart/2005/8/layout/list1"/>
    <dgm:cxn modelId="{7D1783AD-0A25-49C9-B17F-54D4BE3544F0}" srcId="{7753ED33-B3F2-4915-900F-36107F1F0A9C}" destId="{3354A8DE-B70F-43DC-A313-3D257AFAD8C1}" srcOrd="6" destOrd="0" parTransId="{24CB4944-D409-446D-9A55-6FAEEF87FE70}" sibTransId="{E1C519EC-F564-464D-96A8-061F8DE29C75}"/>
    <dgm:cxn modelId="{5A996F4A-75EC-415E-9343-62BA9364EF6B}" type="presOf" srcId="{47B04591-3910-4E81-A8E3-E1C45E94BA82}" destId="{728C814A-46C5-4368-BD1F-EA61D2D19FE6}" srcOrd="1" destOrd="0" presId="urn:microsoft.com/office/officeart/2005/8/layout/list1"/>
    <dgm:cxn modelId="{0FCFC968-6C34-4089-9FB5-DD145885DD85}" type="presOf" srcId="{DCB9A5A2-D877-46AB-904E-8AA001E79570}" destId="{63F3F3F2-899A-49C6-AB54-A3B4796DF7C5}" srcOrd="1" destOrd="0" presId="urn:microsoft.com/office/officeart/2005/8/layout/list1"/>
    <dgm:cxn modelId="{7B5485DE-6624-4172-AEC2-D4431A2FCA08}" type="presOf" srcId="{A822EB9A-012F-4F19-A10E-21FDA6ED6475}" destId="{75217A29-EE35-43C0-9600-162C3F5EF4B7}" srcOrd="0" destOrd="0" presId="urn:microsoft.com/office/officeart/2005/8/layout/list1"/>
    <dgm:cxn modelId="{49C2382D-D1B7-4892-86A8-59AF8C5E4431}" type="presOf" srcId="{3354A8DE-B70F-43DC-A313-3D257AFAD8C1}" destId="{D8FEA5FA-7C01-4C38-BB41-FE98E090F555}" srcOrd="0" destOrd="0" presId="urn:microsoft.com/office/officeart/2005/8/layout/list1"/>
    <dgm:cxn modelId="{A6AA47D3-33BE-49D8-94E6-9BF5C466468A}" type="presOf" srcId="{7753ED33-B3F2-4915-900F-36107F1F0A9C}" destId="{07693F0E-3859-43B0-9C7C-4F2707AAB738}" srcOrd="0" destOrd="0" presId="urn:microsoft.com/office/officeart/2005/8/layout/list1"/>
    <dgm:cxn modelId="{10F0B532-84FA-4E5D-8DC0-086033FCBD96}" type="presOf" srcId="{BA7D9265-DDD7-4106-A9EF-4E08E57493ED}" destId="{3A7AFD0D-F280-47EB-A4EB-42CC71CED6F4}" srcOrd="1" destOrd="0" presId="urn:microsoft.com/office/officeart/2005/8/layout/list1"/>
    <dgm:cxn modelId="{89F6CA42-5403-429D-B604-5C45C84D2F93}" srcId="{7753ED33-B3F2-4915-900F-36107F1F0A9C}" destId="{A822EB9A-012F-4F19-A10E-21FDA6ED6475}" srcOrd="3" destOrd="0" parTransId="{5FAC30B4-F4EA-40A2-BDF2-2E59DEE182ED}" sibTransId="{8EE59E17-410E-4025-9175-A43697353EC7}"/>
    <dgm:cxn modelId="{86EE2610-BE2C-48F1-A763-83506654C237}" type="presOf" srcId="{A822EB9A-012F-4F19-A10E-21FDA6ED6475}" destId="{A6210821-37D4-4A43-92FF-877662F7BFBE}" srcOrd="1" destOrd="0" presId="urn:microsoft.com/office/officeart/2005/8/layout/list1"/>
    <dgm:cxn modelId="{A3FAC284-8945-4635-9639-112A28D7B371}" type="presOf" srcId="{47B04591-3910-4E81-A8E3-E1C45E94BA82}" destId="{BD48CCC3-932E-442B-90F1-D4BF9D31EB87}" srcOrd="0" destOrd="0" presId="urn:microsoft.com/office/officeart/2005/8/layout/list1"/>
    <dgm:cxn modelId="{60C2E9B7-803F-4887-9401-5A7C7EE2A139}" srcId="{7753ED33-B3F2-4915-900F-36107F1F0A9C}" destId="{7BDA487E-9BF6-45FE-A25D-87C9A4F56D5D}" srcOrd="4" destOrd="0" parTransId="{06A93AC3-D6F6-4C77-8F13-86745A3F5DE2}" sibTransId="{CF1923BA-74FA-4908-9C52-41692641F90A}"/>
    <dgm:cxn modelId="{CE71ED25-AC55-4855-8CAD-5B3E718D2D42}" type="presParOf" srcId="{07693F0E-3859-43B0-9C7C-4F2707AAB738}" destId="{8C492A86-7B33-4662-83E6-A98A6DC21423}" srcOrd="0" destOrd="0" presId="urn:microsoft.com/office/officeart/2005/8/layout/list1"/>
    <dgm:cxn modelId="{752183FC-1384-4A42-B64F-BE513F10854C}" type="presParOf" srcId="{8C492A86-7B33-4662-83E6-A98A6DC21423}" destId="{0644C58D-D44A-4CEB-93D1-15C4775C9DCE}" srcOrd="0" destOrd="0" presId="urn:microsoft.com/office/officeart/2005/8/layout/list1"/>
    <dgm:cxn modelId="{70DA04F1-875E-428F-BC25-2C82B2C79AA6}" type="presParOf" srcId="{8C492A86-7B33-4662-83E6-A98A6DC21423}" destId="{63F3F3F2-899A-49C6-AB54-A3B4796DF7C5}" srcOrd="1" destOrd="0" presId="urn:microsoft.com/office/officeart/2005/8/layout/list1"/>
    <dgm:cxn modelId="{3EE8865C-D50B-452A-84CE-81022F5C1252}" type="presParOf" srcId="{07693F0E-3859-43B0-9C7C-4F2707AAB738}" destId="{57A5F1EA-574D-42E4-9C8C-70E539D60480}" srcOrd="1" destOrd="0" presId="urn:microsoft.com/office/officeart/2005/8/layout/list1"/>
    <dgm:cxn modelId="{7BEB0FD6-E274-4CF9-979F-5C6CFC322B64}" type="presParOf" srcId="{07693F0E-3859-43B0-9C7C-4F2707AAB738}" destId="{1F8E1DF5-ED35-44AB-9FE6-649ADFE0B2AA}" srcOrd="2" destOrd="0" presId="urn:microsoft.com/office/officeart/2005/8/layout/list1"/>
    <dgm:cxn modelId="{88D5463D-F7AB-44E0-8646-2350966EF8C6}" type="presParOf" srcId="{07693F0E-3859-43B0-9C7C-4F2707AAB738}" destId="{4AFC0387-A710-4818-9DB7-A79F2F20C188}" srcOrd="3" destOrd="0" presId="urn:microsoft.com/office/officeart/2005/8/layout/list1"/>
    <dgm:cxn modelId="{93383908-10CD-4733-BD9E-921B8360BD89}" type="presParOf" srcId="{07693F0E-3859-43B0-9C7C-4F2707AAB738}" destId="{0BB1C403-0EAE-4D12-B3CF-6D4E1F8E6E4B}" srcOrd="4" destOrd="0" presId="urn:microsoft.com/office/officeart/2005/8/layout/list1"/>
    <dgm:cxn modelId="{938ED710-A9A2-4B1E-8F05-907484B79DC8}" type="presParOf" srcId="{0BB1C403-0EAE-4D12-B3CF-6D4E1F8E6E4B}" destId="{3DCE1730-FFBE-44EE-964C-251A3D272664}" srcOrd="0" destOrd="0" presId="urn:microsoft.com/office/officeart/2005/8/layout/list1"/>
    <dgm:cxn modelId="{AA3BEEE6-0CD5-4191-9586-6880CCAE0746}" type="presParOf" srcId="{0BB1C403-0EAE-4D12-B3CF-6D4E1F8E6E4B}" destId="{13BC8C6B-2A3B-422B-BC4B-15AA785DB0F8}" srcOrd="1" destOrd="0" presId="urn:microsoft.com/office/officeart/2005/8/layout/list1"/>
    <dgm:cxn modelId="{33B6CC18-0F62-45D6-9C96-BCDC63CE0B17}" type="presParOf" srcId="{07693F0E-3859-43B0-9C7C-4F2707AAB738}" destId="{E93E65FE-85B3-4B98-9D6A-EC70DCD1C541}" srcOrd="5" destOrd="0" presId="urn:microsoft.com/office/officeart/2005/8/layout/list1"/>
    <dgm:cxn modelId="{C93AD42B-7B90-4146-8A2E-B98DCE4A8AC7}" type="presParOf" srcId="{07693F0E-3859-43B0-9C7C-4F2707AAB738}" destId="{AC0E5DDE-4059-4B98-BC75-E66C29F00FD1}" srcOrd="6" destOrd="0" presId="urn:microsoft.com/office/officeart/2005/8/layout/list1"/>
    <dgm:cxn modelId="{9B36A576-B784-4E26-AF90-F26A13615D15}" type="presParOf" srcId="{07693F0E-3859-43B0-9C7C-4F2707AAB738}" destId="{B341B8A4-CE04-479C-8545-9E35484CE440}" srcOrd="7" destOrd="0" presId="urn:microsoft.com/office/officeart/2005/8/layout/list1"/>
    <dgm:cxn modelId="{5B14607F-AB26-451F-A80E-814F2F34B673}" type="presParOf" srcId="{07693F0E-3859-43B0-9C7C-4F2707AAB738}" destId="{75C4A2C5-23AF-42E4-BDB8-E019727E56F9}" srcOrd="8" destOrd="0" presId="urn:microsoft.com/office/officeart/2005/8/layout/list1"/>
    <dgm:cxn modelId="{DD441D18-35B6-4C5B-B2B0-24929E6C9BE5}" type="presParOf" srcId="{75C4A2C5-23AF-42E4-BDB8-E019727E56F9}" destId="{ED2E7344-B748-4FA2-9BD2-30E7063F2921}" srcOrd="0" destOrd="0" presId="urn:microsoft.com/office/officeart/2005/8/layout/list1"/>
    <dgm:cxn modelId="{83BBAB27-85A4-4996-8E61-84E5E47B63D2}" type="presParOf" srcId="{75C4A2C5-23AF-42E4-BDB8-E019727E56F9}" destId="{3EF5846F-040A-4165-B2CC-F2DD1CCEA1CE}" srcOrd="1" destOrd="0" presId="urn:microsoft.com/office/officeart/2005/8/layout/list1"/>
    <dgm:cxn modelId="{714C9E90-9645-4D8A-9183-849C65B0CBE7}" type="presParOf" srcId="{07693F0E-3859-43B0-9C7C-4F2707AAB738}" destId="{DDA99AB0-45CF-4CED-984C-15AFD8B4094F}" srcOrd="9" destOrd="0" presId="urn:microsoft.com/office/officeart/2005/8/layout/list1"/>
    <dgm:cxn modelId="{E7EF2D09-0493-4F01-A103-766D44B5325F}" type="presParOf" srcId="{07693F0E-3859-43B0-9C7C-4F2707AAB738}" destId="{7A8F6935-EDF6-46B0-967E-549679F83D0D}" srcOrd="10" destOrd="0" presId="urn:microsoft.com/office/officeart/2005/8/layout/list1"/>
    <dgm:cxn modelId="{0B4C8B64-67BE-4C10-8D22-FB447B5AF73C}" type="presParOf" srcId="{07693F0E-3859-43B0-9C7C-4F2707AAB738}" destId="{A65125EA-9BAF-4010-83BB-DD623CA1A708}" srcOrd="11" destOrd="0" presId="urn:microsoft.com/office/officeart/2005/8/layout/list1"/>
    <dgm:cxn modelId="{6ACB6603-92BC-4393-A260-9C4AC485C6F1}" type="presParOf" srcId="{07693F0E-3859-43B0-9C7C-4F2707AAB738}" destId="{4D1B319D-EBED-4384-95F1-1DF27D8A253A}" srcOrd="12" destOrd="0" presId="urn:microsoft.com/office/officeart/2005/8/layout/list1"/>
    <dgm:cxn modelId="{854362BD-54DB-4916-989D-EDE71C514923}" type="presParOf" srcId="{4D1B319D-EBED-4384-95F1-1DF27D8A253A}" destId="{75217A29-EE35-43C0-9600-162C3F5EF4B7}" srcOrd="0" destOrd="0" presId="urn:microsoft.com/office/officeart/2005/8/layout/list1"/>
    <dgm:cxn modelId="{45681B45-8E42-443D-98AC-30D48EBB923E}" type="presParOf" srcId="{4D1B319D-EBED-4384-95F1-1DF27D8A253A}" destId="{A6210821-37D4-4A43-92FF-877662F7BFBE}" srcOrd="1" destOrd="0" presId="urn:microsoft.com/office/officeart/2005/8/layout/list1"/>
    <dgm:cxn modelId="{F857B7AB-AE02-491A-9858-67CD07F6AF73}" type="presParOf" srcId="{07693F0E-3859-43B0-9C7C-4F2707AAB738}" destId="{1DAE624C-2CE0-4447-9FA3-8160195B82A4}" srcOrd="13" destOrd="0" presId="urn:microsoft.com/office/officeart/2005/8/layout/list1"/>
    <dgm:cxn modelId="{67D9A8BB-D581-4EA0-BAA4-A0CF6A7F43B0}" type="presParOf" srcId="{07693F0E-3859-43B0-9C7C-4F2707AAB738}" destId="{E0E1D8E7-57A9-4A61-8B2C-5C33802EEC80}" srcOrd="14" destOrd="0" presId="urn:microsoft.com/office/officeart/2005/8/layout/list1"/>
    <dgm:cxn modelId="{C5D4C6B8-9506-4787-BEB7-95067512A49E}" type="presParOf" srcId="{07693F0E-3859-43B0-9C7C-4F2707AAB738}" destId="{C7F123D1-3DFF-4223-BBE0-433EEFC11429}" srcOrd="15" destOrd="0" presId="urn:microsoft.com/office/officeart/2005/8/layout/list1"/>
    <dgm:cxn modelId="{81C40D14-AF1E-4B0B-802C-C7ADC68E005C}" type="presParOf" srcId="{07693F0E-3859-43B0-9C7C-4F2707AAB738}" destId="{F337EF4F-7B87-4D75-959F-3F2144E471E5}" srcOrd="16" destOrd="0" presId="urn:microsoft.com/office/officeart/2005/8/layout/list1"/>
    <dgm:cxn modelId="{0F93FCF8-AA59-4210-B0EF-E432F69E7DA6}" type="presParOf" srcId="{F337EF4F-7B87-4D75-959F-3F2144E471E5}" destId="{7B965EBF-8005-41DF-80C1-FF3501F961DF}" srcOrd="0" destOrd="0" presId="urn:microsoft.com/office/officeart/2005/8/layout/list1"/>
    <dgm:cxn modelId="{13ED7D17-DD7D-4CB4-ACD7-90E416876FCF}" type="presParOf" srcId="{F337EF4F-7B87-4D75-959F-3F2144E471E5}" destId="{49559301-DAE4-4E0E-A574-46C80FBF0D61}" srcOrd="1" destOrd="0" presId="urn:microsoft.com/office/officeart/2005/8/layout/list1"/>
    <dgm:cxn modelId="{B25CBEE3-F689-4E28-9380-0F057BEBDD8A}" type="presParOf" srcId="{07693F0E-3859-43B0-9C7C-4F2707AAB738}" destId="{89D66D0A-AF25-4026-AFAF-A2401491F47E}" srcOrd="17" destOrd="0" presId="urn:microsoft.com/office/officeart/2005/8/layout/list1"/>
    <dgm:cxn modelId="{F447DA20-C6E0-442A-B034-BC655FE0DF53}" type="presParOf" srcId="{07693F0E-3859-43B0-9C7C-4F2707AAB738}" destId="{74C9E3D1-1265-48B6-8A85-8E6C2AFE1E37}" srcOrd="18" destOrd="0" presId="urn:microsoft.com/office/officeart/2005/8/layout/list1"/>
    <dgm:cxn modelId="{14F53A80-A04A-4078-9A88-1291A25D6CEE}" type="presParOf" srcId="{07693F0E-3859-43B0-9C7C-4F2707AAB738}" destId="{4AACBDDC-2DD1-432D-80D2-9AEC286F42A4}" srcOrd="19" destOrd="0" presId="urn:microsoft.com/office/officeart/2005/8/layout/list1"/>
    <dgm:cxn modelId="{00265447-41AA-4C29-81C7-4D396430B394}" type="presParOf" srcId="{07693F0E-3859-43B0-9C7C-4F2707AAB738}" destId="{56A5C719-0F22-4074-AD9A-BEDF9619702C}" srcOrd="20" destOrd="0" presId="urn:microsoft.com/office/officeart/2005/8/layout/list1"/>
    <dgm:cxn modelId="{73CEF6BF-F11B-4AE3-8B21-A837B1E35AF1}" type="presParOf" srcId="{56A5C719-0F22-4074-AD9A-BEDF9619702C}" destId="{E39AA2CC-5B8E-4903-9559-CEA5F22345DA}" srcOrd="0" destOrd="0" presId="urn:microsoft.com/office/officeart/2005/8/layout/list1"/>
    <dgm:cxn modelId="{ABDBB1E9-D08E-41F0-8AA3-3820811C50A2}" type="presParOf" srcId="{56A5C719-0F22-4074-AD9A-BEDF9619702C}" destId="{3A7AFD0D-F280-47EB-A4EB-42CC71CED6F4}" srcOrd="1" destOrd="0" presId="urn:microsoft.com/office/officeart/2005/8/layout/list1"/>
    <dgm:cxn modelId="{7343F855-D18F-4A7F-AF7D-4A882B38E71F}" type="presParOf" srcId="{07693F0E-3859-43B0-9C7C-4F2707AAB738}" destId="{3153148B-C54E-45D9-B28E-B7E71EB54485}" srcOrd="21" destOrd="0" presId="urn:microsoft.com/office/officeart/2005/8/layout/list1"/>
    <dgm:cxn modelId="{D0F05B74-6332-4767-9547-DC0D6E54D22A}" type="presParOf" srcId="{07693F0E-3859-43B0-9C7C-4F2707AAB738}" destId="{8AD1AF8F-8842-4CED-B9A6-9BD2DF2E20F1}" srcOrd="22" destOrd="0" presId="urn:microsoft.com/office/officeart/2005/8/layout/list1"/>
    <dgm:cxn modelId="{AC5ABC96-A60F-49E3-9D0D-9DE120149946}" type="presParOf" srcId="{07693F0E-3859-43B0-9C7C-4F2707AAB738}" destId="{30EC420C-21C9-4023-8159-B4AADB72D6ED}" srcOrd="23" destOrd="0" presId="urn:microsoft.com/office/officeart/2005/8/layout/list1"/>
    <dgm:cxn modelId="{52A3A531-95B3-40BD-A98B-262144A2BDA6}" type="presParOf" srcId="{07693F0E-3859-43B0-9C7C-4F2707AAB738}" destId="{029342E9-E9D4-4B28-A523-CD3030051F8D}" srcOrd="24" destOrd="0" presId="urn:microsoft.com/office/officeart/2005/8/layout/list1"/>
    <dgm:cxn modelId="{974E5559-62DC-44FB-9969-840562298EE6}" type="presParOf" srcId="{029342E9-E9D4-4B28-A523-CD3030051F8D}" destId="{D8FEA5FA-7C01-4C38-BB41-FE98E090F555}" srcOrd="0" destOrd="0" presId="urn:microsoft.com/office/officeart/2005/8/layout/list1"/>
    <dgm:cxn modelId="{127B406C-289E-47D2-8EC0-0BA47A6B5FEC}" type="presParOf" srcId="{029342E9-E9D4-4B28-A523-CD3030051F8D}" destId="{CC59F1C4-3497-4457-9008-9CFA8ED9234A}" srcOrd="1" destOrd="0" presId="urn:microsoft.com/office/officeart/2005/8/layout/list1"/>
    <dgm:cxn modelId="{F37EC9E6-1414-4972-BF33-7FF85A03CDD8}" type="presParOf" srcId="{07693F0E-3859-43B0-9C7C-4F2707AAB738}" destId="{7A54760A-6320-472F-A27E-A158258F358E}" srcOrd="25" destOrd="0" presId="urn:microsoft.com/office/officeart/2005/8/layout/list1"/>
    <dgm:cxn modelId="{F7B34A56-A8FD-43E8-B0AF-141A0743324A}" type="presParOf" srcId="{07693F0E-3859-43B0-9C7C-4F2707AAB738}" destId="{EA2DBBAD-D6EB-4C2A-B5C8-D90C61163392}" srcOrd="26" destOrd="0" presId="urn:microsoft.com/office/officeart/2005/8/layout/list1"/>
    <dgm:cxn modelId="{A7404CB2-FBBC-4BF6-961A-4CBBADF80297}" type="presParOf" srcId="{07693F0E-3859-43B0-9C7C-4F2707AAB738}" destId="{92953A0C-D308-4FAA-9E05-9B95D4A099D3}" srcOrd="27" destOrd="0" presId="urn:microsoft.com/office/officeart/2005/8/layout/list1"/>
    <dgm:cxn modelId="{1D6833A4-8C61-4E90-B2BE-9CBE77D43BFD}" type="presParOf" srcId="{07693F0E-3859-43B0-9C7C-4F2707AAB738}" destId="{E928EBFB-8172-4D52-A596-DEB4CC93DD12}" srcOrd="28" destOrd="0" presId="urn:microsoft.com/office/officeart/2005/8/layout/list1"/>
    <dgm:cxn modelId="{50C2FB22-AB95-4746-BB21-D4AD96749447}" type="presParOf" srcId="{E928EBFB-8172-4D52-A596-DEB4CC93DD12}" destId="{BD48CCC3-932E-442B-90F1-D4BF9D31EB87}" srcOrd="0" destOrd="0" presId="urn:microsoft.com/office/officeart/2005/8/layout/list1"/>
    <dgm:cxn modelId="{AA55BA18-A645-4680-8EFF-7D2DF5FF6039}" type="presParOf" srcId="{E928EBFB-8172-4D52-A596-DEB4CC93DD12}" destId="{728C814A-46C5-4368-BD1F-EA61D2D19FE6}" srcOrd="1" destOrd="0" presId="urn:microsoft.com/office/officeart/2005/8/layout/list1"/>
    <dgm:cxn modelId="{3F257CC9-BEF6-4CDB-9E50-ACFE9B4C155B}" type="presParOf" srcId="{07693F0E-3859-43B0-9C7C-4F2707AAB738}" destId="{8102E6ED-DE97-477B-A193-914A9A0A3D23}" srcOrd="29" destOrd="0" presId="urn:microsoft.com/office/officeart/2005/8/layout/list1"/>
    <dgm:cxn modelId="{7BB3FB1F-0685-4393-A436-12C8899D9E4D}" type="presParOf" srcId="{07693F0E-3859-43B0-9C7C-4F2707AAB738}" destId="{FB5477F7-364C-41FA-B95F-BA71C523043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435" y="0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6A61-5E3B-4549-BE20-C77038544B61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55" y="4724202"/>
            <a:ext cx="545084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435" y="9446678"/>
            <a:ext cx="2952538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EE604-4796-4F11-8931-F212DE1A9A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0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58680" y="9446336"/>
            <a:ext cx="2953280" cy="4977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2CE6094-AFC1-44C8-B53F-221CB7EB1DF6}" type="slidenum">
              <a:rPr lang="ru-RU" sz="1200">
                <a:latin typeface="Arial" charset="0"/>
                <a:cs typeface="+mn-cs"/>
              </a:rPr>
              <a:pPr algn="r">
                <a:defRPr/>
              </a:pPr>
              <a:t>4</a:t>
            </a:fld>
            <a:endParaRPr lang="ru-RU" sz="1200">
              <a:latin typeface="Arial" charset="0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0251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3910-9E3F-4477-B1CB-BE87741990A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009-7F20-4A5D-A777-18A7F6C6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3910-9E3F-4477-B1CB-BE87741990A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009-7F20-4A5D-A777-18A7F6C6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3910-9E3F-4477-B1CB-BE87741990A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009-7F20-4A5D-A777-18A7F6C6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127000">
              <a:lnSpc>
                <a:spcPts val="1275"/>
              </a:lnSpc>
            </a:pPr>
            <a:fld id="{81D60167-4931-47E6-BA6A-407CBD079E47}" type="slidenum">
              <a:rPr dirty="0"/>
              <a:pPr marL="127000">
                <a:lnSpc>
                  <a:spcPts val="127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3910-9E3F-4477-B1CB-BE87741990A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009-7F20-4A5D-A777-18A7F6C6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3910-9E3F-4477-B1CB-BE87741990A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009-7F20-4A5D-A777-18A7F6C6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3910-9E3F-4477-B1CB-BE87741990A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009-7F20-4A5D-A777-18A7F6C6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3910-9E3F-4477-B1CB-BE87741990A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009-7F20-4A5D-A777-18A7F6C6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3910-9E3F-4477-B1CB-BE87741990A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009-7F20-4A5D-A777-18A7F6C6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3910-9E3F-4477-B1CB-BE87741990A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009-7F20-4A5D-A777-18A7F6C6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3910-9E3F-4477-B1CB-BE87741990A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009-7F20-4A5D-A777-18A7F6C6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3910-9E3F-4477-B1CB-BE87741990A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34009-7F20-4A5D-A777-18A7F6C6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3910-9E3F-4477-B1CB-BE87741990A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34009-7F20-4A5D-A777-18A7F6C656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kz/url?sa=i&amp;rct=j&amp;q=&amp;esrc=s&amp;source=images&amp;cd=&amp;cad=rja&amp;uact=8&amp;ved=0CAcQjRw&amp;url=http://www.makina.selcuk.edu.tr/icerik/mudek_ve_enaee_akreditasyonu/317&amp;ei=VgLTVOKDCqP_ygOYkIHYDg&amp;bvm=bv.85464276,d.bGQ&amp;psig=AFQjCNEU0fNHG3ItHtDqHzlHcw3C380Hdw&amp;ust=1423201142941974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kz/url?sa=i&amp;rct=j&amp;q=&amp;esrc=s&amp;source=images&amp;cd=&amp;cad=rja&amp;uact=8&amp;ved=0CAcQjRw&amp;url=http://www.enaee.eu/eur-ace-system/benefits-of-the-eur-ace-label&amp;ei=EALTVPGoNOX4yQPCwIDIDw&amp;bvm=bv.85464276,d.bGQ&amp;psig=AFQjCNEU0fNHG3ItHtDqHzlHcw3C380Hdw&amp;ust=142320114294197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url?sa=i&amp;rct=j&amp;q=&amp;esrc=s&amp;source=images&amp;cd=&amp;cad=rja&amp;uact=8&amp;ved=0CAcQjRw&amp;url=http://www.hd-motionlab.com/portfolio-industrialisation.html&amp;ei=SfzSVN3eOaX5ygO9vIDgCw&amp;bvm=bv.85464276,d.bGQ&amp;psig=AFQjCNGnvSRDYvsRsE5UbI_JzILuAxRzjQ&amp;ust=142319945324890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2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188913"/>
            <a:ext cx="835342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Подзаголовок 2"/>
          <p:cNvSpPr txBox="1">
            <a:spLocks/>
          </p:cNvSpPr>
          <p:nvPr/>
        </p:nvSpPr>
        <p:spPr bwMode="auto">
          <a:xfrm>
            <a:off x="395288" y="3789363"/>
            <a:ext cx="8280400" cy="182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Общественно-профессиональная аккредитация – как инструмент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качества образовательных программ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Заголовок 1"/>
          <p:cNvSpPr txBox="1">
            <a:spLocks/>
          </p:cNvSpPr>
          <p:nvPr/>
        </p:nvSpPr>
        <p:spPr bwMode="auto">
          <a:xfrm>
            <a:off x="6156325" y="6063539"/>
            <a:ext cx="2587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3132138" y="6308725"/>
            <a:ext cx="3095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Алматы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096125" cy="8001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Казахстанская ассоциация инженерного образования (</a:t>
            </a:r>
            <a:r>
              <a:rPr lang="ru-RU" altLang="ru-RU" sz="2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KazSEE</a:t>
            </a:r>
            <a:r>
              <a:rPr lang="ru-RU" altLang="ru-RU" sz="2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8916" name="Picture 4" descr="Эмблема KazSEE"/>
          <p:cNvPicPr>
            <a:picLocks noChangeAspect="1" noChangeArrowheads="1"/>
          </p:cNvPicPr>
          <p:nvPr/>
        </p:nvPicPr>
        <p:blipFill>
          <a:blip r:embed="rId2" cstate="print"/>
          <a:srcRect t="9091"/>
          <a:stretch>
            <a:fillRect/>
          </a:stretch>
        </p:blipFill>
        <p:spPr bwMode="auto">
          <a:xfrm>
            <a:off x="7980363" y="0"/>
            <a:ext cx="11636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" y="1610916"/>
            <a:ext cx="81153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деятельности:</a:t>
            </a:r>
          </a:p>
          <a:p>
            <a:pPr algn="just" eaLnBrk="1" hangingPunct="1"/>
            <a:endParaRPr lang="ru-RU" alt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содействие совершенствованию и развитию в Казахстане инженерного и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образования и инженерной деятельности 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наиболее эффективной реализации творческого потенциала членов Общества в интересах развития инновационного развития Республики Казахстан</a:t>
            </a:r>
          </a:p>
          <a:p>
            <a:pPr algn="just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развитие международных связей и контактов в области инженерного и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образования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9100" y="4293096"/>
            <a:ext cx="842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KazSEE</a:t>
            </a:r>
            <a:r>
              <a:rPr lang="en-US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единственным в Казахстане независимым </a:t>
            </a:r>
            <a:r>
              <a:rPr lang="ru-RU" alt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аккредитационным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Центром имеющим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опыт проведения международной аккредитации образовательных программ,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который готов провести аккредитацию образовательных программ в рамках ГПИИР.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B289165-08CB-4FB8-824B-7F3D925E95C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8126" y="1695449"/>
            <a:ext cx="8591550" cy="372427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KazSEE 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является представителем, а </a:t>
            </a:r>
            <a:r>
              <a:rPr lang="ru-RU" altLang="zh-CN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также членом следующих </a:t>
            </a:r>
            <a:r>
              <a:rPr lang="ru-RU" alt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международных организаций: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Международного консорциума обществ инженерного образования IFEES.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Европейской Федерации Национальных инженерных сообществ </a:t>
            </a:r>
            <a:r>
              <a:rPr lang="en-US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FEANI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Международного общества инженерной педагогики IGIP.</a:t>
            </a:r>
            <a:endParaRPr lang="en-US" alt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Международной сети по обеспечению качества </a:t>
            </a:r>
            <a:r>
              <a:rPr lang="en-US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INQAAHE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Европейской сети по аккредитации в области инженерного образования ENAEE.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Заключено соглашение о партнерстве с Ассоциацией инженерного образования России, Португалии и </a:t>
            </a:r>
            <a:r>
              <a:rPr lang="ru-RU" altLang="zh-CN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аккредитационным</a:t>
            </a:r>
            <a:r>
              <a:rPr lang="ru-RU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агентством в области инженерии 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QUACING</a:t>
            </a:r>
            <a:r>
              <a:rPr lang="ru-RU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Заключены трехсторонние договора о сотрудничестве между Консорциумом вузов по подготовке специалистов в рамках ГПИИР, 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KazSEE</a:t>
            </a:r>
            <a:r>
              <a:rPr lang="ru-RU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ENAEE</a:t>
            </a:r>
            <a:r>
              <a:rPr lang="ru-RU" altLang="zh-CN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Консорциумом вузов по подготовке специалистов </a:t>
            </a:r>
            <a:r>
              <a:rPr lang="ru-RU" altLang="zh-CN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рамках ГПИИР, </a:t>
            </a:r>
            <a:r>
              <a:rPr lang="en-US" altLang="zh-CN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KazSEE</a:t>
            </a:r>
            <a:r>
              <a:rPr lang="ru-RU" altLang="zh-CN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IGIP</a:t>
            </a:r>
            <a:endParaRPr lang="ru-RU" altLang="zh-CN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Заключено </a:t>
            </a:r>
            <a:r>
              <a:rPr lang="ru-RU" alt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Худжандское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соглашение Центрально-Азиатских обществ инженерного образования</a:t>
            </a:r>
          </a:p>
        </p:txBody>
      </p:sp>
      <p:pic>
        <p:nvPicPr>
          <p:cNvPr id="39939" name="Picture 4" descr="Эмблема KazSEE"/>
          <p:cNvPicPr>
            <a:picLocks noChangeAspect="1" noChangeArrowheads="1"/>
          </p:cNvPicPr>
          <p:nvPr/>
        </p:nvPicPr>
        <p:blipFill>
          <a:blip r:embed="rId2" cstate="print"/>
          <a:srcRect t="9091"/>
          <a:stretch>
            <a:fillRect/>
          </a:stretch>
        </p:blipFill>
        <p:spPr bwMode="auto">
          <a:xfrm>
            <a:off x="8012113" y="149225"/>
            <a:ext cx="1025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5410200"/>
            <a:ext cx="9143999" cy="1685926"/>
            <a:chOff x="113" y="799"/>
            <a:chExt cx="5398" cy="2388"/>
          </a:xfrm>
        </p:grpSpPr>
        <p:pic>
          <p:nvPicPr>
            <p:cNvPr id="3994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9548" t="28166" r="22176" b="50000"/>
            <a:stretch>
              <a:fillRect/>
            </a:stretch>
          </p:blipFill>
          <p:spPr bwMode="auto">
            <a:xfrm>
              <a:off x="113" y="799"/>
              <a:ext cx="5398" cy="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3" name="Picture 7" descr="Эмблема KazSEE"/>
            <p:cNvPicPr>
              <a:picLocks noChangeAspect="1" noChangeArrowheads="1"/>
            </p:cNvPicPr>
            <p:nvPr/>
          </p:nvPicPr>
          <p:blipFill>
            <a:blip r:embed="rId4" cstate="print"/>
            <a:srcRect t="10164"/>
            <a:stretch>
              <a:fillRect/>
            </a:stretch>
          </p:blipFill>
          <p:spPr bwMode="auto">
            <a:xfrm rot="277449">
              <a:off x="4788" y="1794"/>
              <a:ext cx="302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6672"/>
            <a:ext cx="7096125" cy="4191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altLang="ru-RU" sz="2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Казахстанская ассоциация инженерного образования (</a:t>
            </a:r>
            <a:r>
              <a:rPr lang="ru-RU" altLang="ru-RU" sz="2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KazSEE</a:t>
            </a:r>
            <a:r>
              <a:rPr lang="ru-RU" altLang="ru-RU" sz="2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B289165-08CB-4FB8-824B-7F3D925E95C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4041" y="220717"/>
            <a:ext cx="7634123" cy="9906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Европейская сеть по аккредитации инженерных и </a:t>
            </a:r>
            <a:r>
              <a:rPr lang="ru-RU" altLang="ru-RU" sz="2200" b="1" kern="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естественно-научных</a:t>
            </a:r>
            <a:r>
              <a:rPr lang="ru-RU" altLang="ru-RU" sz="2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программ (ENAEE) </a:t>
            </a:r>
            <a:endParaRPr lang="ru-RU" altLang="ru-RU" sz="2200" b="1" kern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BD9BC9C-C224-4D9C-86D5-DF51DCD1434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4820" name="Picture 4" descr="Эмблема KazSEE"/>
          <p:cNvPicPr>
            <a:picLocks noChangeAspect="1" noChangeArrowheads="1"/>
          </p:cNvPicPr>
          <p:nvPr/>
        </p:nvPicPr>
        <p:blipFill>
          <a:blip r:embed="rId2" cstate="print"/>
          <a:srcRect t="9091"/>
          <a:stretch>
            <a:fillRect/>
          </a:stretch>
        </p:blipFill>
        <p:spPr bwMode="auto">
          <a:xfrm>
            <a:off x="0" y="0"/>
            <a:ext cx="847396" cy="88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7650" y="1451199"/>
            <a:ext cx="728826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ENAEE 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это сеть </a:t>
            </a:r>
            <a:r>
              <a:rPr lang="ru-RU" sz="19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аккредитационных</a:t>
            </a:r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агентств, отвечает за функционирование общеевропейской системы аккредитации инженерных образовательных программ. ENAEE признана международным сообществом и состоит из инженерных организаций стран Европы.</a:t>
            </a:r>
          </a:p>
          <a:p>
            <a:pPr algn="just"/>
            <a:endParaRPr lang="ru-RU" sz="1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ENAEE по результатам аккредитации обеспечивает п</a:t>
            </a:r>
            <a:r>
              <a:rPr lang="ru-RU" altLang="zh-CN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рисвоение  европейского </a:t>
            </a:r>
            <a:r>
              <a:rPr lang="ru-RU" altLang="zh-CN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знака качества </a:t>
            </a:r>
            <a:r>
              <a:rPr lang="en-US" altLang="zh-CN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ru-RU" altLang="zh-CN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ACE Label</a:t>
            </a:r>
            <a:r>
              <a:rPr lang="ru-RU" altLang="zh-CN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altLang="zh-CN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международного сертификата </a:t>
            </a:r>
            <a:r>
              <a:rPr lang="en-US" altLang="zh-CN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ENAEE</a:t>
            </a:r>
            <a:r>
              <a:rPr lang="ru-RU" altLang="zh-CN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alt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Аккредитационный</a:t>
            </a:r>
            <a:r>
              <a:rPr lang="ru-RU" alt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Центр </a:t>
            </a:r>
            <a:r>
              <a:rPr lang="en-US" alt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KazSEE </a:t>
            </a:r>
            <a:r>
              <a:rPr lang="ru-RU" alt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признанный партнер ЕС в рамках проектов по инженерному образованию и аккредитации</a:t>
            </a:r>
            <a:r>
              <a:rPr lang="en-US" alt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который имеет партнерские отношения с </a:t>
            </a:r>
            <a:r>
              <a:rPr lang="en-US" altLang="zh-CN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ENAEE</a:t>
            </a:r>
            <a:endParaRPr lang="ru-RU" altLang="ru-RU" sz="19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zh-CN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zh-CN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www.ac-raee.ru/img/logo_enaee_80x9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9806" y="1733550"/>
            <a:ext cx="1328675" cy="1819275"/>
          </a:xfrm>
          <a:prstGeom prst="rect">
            <a:avLst/>
          </a:prstGeom>
          <a:noFill/>
        </p:spPr>
      </p:pic>
      <p:pic>
        <p:nvPicPr>
          <p:cNvPr id="29698" name="Picture 2" descr="https://encrypted-tbn0.gstatic.com/images?q=tbn:ANd9GcRLvDdCNV9udAENR_9wreslIkD6wHHnIcw0dk6MMxQGJt9103V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1" y="5188349"/>
            <a:ext cx="4961515" cy="1454943"/>
          </a:xfrm>
          <a:prstGeom prst="rect">
            <a:avLst/>
          </a:prstGeom>
          <a:noFill/>
        </p:spPr>
      </p:pic>
      <p:pic>
        <p:nvPicPr>
          <p:cNvPr id="29700" name="Picture 4" descr="https://encrypted-tbn2.gstatic.com/images?q=tbn:ANd9GcRZG_MDxapk9TR3JWLkGgDq3ipBQ4Z3JjFABQ0uTQLMydItQTti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5597" y="5053132"/>
            <a:ext cx="3898403" cy="1207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781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24952" cy="99060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en-US" altLang="ru-RU" sz="20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KazSEE </a:t>
            </a:r>
            <a:r>
              <a:rPr lang="ru-RU" altLang="ru-RU" sz="20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</a:t>
            </a:r>
            <a:r>
              <a:rPr lang="en-US" altLang="ru-RU" sz="20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Tempus QUEECA</a:t>
            </a:r>
            <a:r>
              <a:rPr lang="ru-RU" altLang="ru-RU" sz="2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аккредитации профессиональных образовательных программ </a:t>
            </a:r>
            <a:endParaRPr lang="ru-RU" sz="2000" b="1" kern="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fld id="{1CEE93FF-DA28-442B-A3D0-E7C7D4A41B2C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536700" y="1903413"/>
            <a:ext cx="7607300" cy="20828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рамках проекта </a:t>
            </a:r>
            <a:r>
              <a:rPr lang="kk-KZ" altLang="ru-RU" sz="2000" b="1" dirty="0" smtClean="0">
                <a:latin typeface="Times New Roman" pitchFamily="18" charset="0"/>
                <a:cs typeface="Times New Roman" pitchFamily="18" charset="0"/>
              </a:rPr>
              <a:t>Темпус 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QUEECA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 Казахстанской ассоциацией инженерного образования 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KazSEE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КазНУ им. аль-Фараби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проводятся мероприятия по повышению </a:t>
            </a:r>
            <a:r>
              <a:rPr lang="kk-KZ" altLang="ru-RU" sz="2000" dirty="0" smtClean="0">
                <a:latin typeface="Times New Roman" pitchFamily="18" charset="0"/>
                <a:cs typeface="Times New Roman" pitchFamily="18" charset="0"/>
              </a:rPr>
              <a:t>качества инженерного и естественно-научного образования в Центральной Азии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kk-KZ" alt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создание и реализация системы обеспечения качества инженерного образования, профессиональная аккредитация инженерных и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естественно-научных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образовательных программ.</a:t>
            </a:r>
          </a:p>
          <a:p>
            <a:pPr algn="just"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7" name="Picture 4" descr="Эмблема KazSEE"/>
          <p:cNvPicPr>
            <a:picLocks noChangeAspect="1" noChangeArrowheads="1"/>
          </p:cNvPicPr>
          <p:nvPr/>
        </p:nvPicPr>
        <p:blipFill>
          <a:blip r:embed="rId2" cstate="print"/>
          <a:srcRect t="9091"/>
          <a:stretch>
            <a:fillRect/>
          </a:stretch>
        </p:blipFill>
        <p:spPr bwMode="auto">
          <a:xfrm>
            <a:off x="0" y="3166129"/>
            <a:ext cx="866775" cy="90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C:\Documents and Settings\Aishakali\Рабочий стол\eu_flag_tempus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1739900" cy="79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0" name="Picture 2" descr="C:\Users\arina\AppData\Local\Microsoft\Windows\Temporary Internet Files\Content.Outlook\F25DQ1XB\ЛОГО Каз НУ 1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55825"/>
            <a:ext cx="876300" cy="8763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80591" y="4026456"/>
            <a:ext cx="8407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Мероприятия, проводимые </a:t>
            </a:r>
            <a:r>
              <a:rPr lang="ru-RU" alt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аккредитационным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Центром </a:t>
            </a:r>
            <a:r>
              <a:rPr lang="en-US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KazSEE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Разработана нормативно-методическая база аккредитации, стандарты специализированной аккредитации вузов первого и второго цикла</a:t>
            </a:r>
            <a:r>
              <a:rPr lang="en-US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основанные на стандартах </a:t>
            </a:r>
            <a:r>
              <a:rPr lang="en-US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ENAEE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Разработано руководство по проведению самооценки вузов.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Сформирована база экспертов по внешней оценке.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Осуществлена подготовка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соответствующих специалистов (аккредитующих экспертов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Создана Федерация Центрально-Азиатских обществ инженерного образования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Проведена аккредитация более 20 образовательных программ</a:t>
            </a:r>
          </a:p>
          <a:p>
            <a:pPr algn="just">
              <a:spcBef>
                <a:spcPts val="0"/>
              </a:spcBef>
              <a:defRPr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Эмблема KazSEE"/>
          <p:cNvPicPr>
            <a:picLocks noChangeAspect="1" noChangeArrowheads="1"/>
          </p:cNvPicPr>
          <p:nvPr/>
        </p:nvPicPr>
        <p:blipFill>
          <a:blip r:embed="rId5" cstate="print"/>
          <a:srcRect t="9091"/>
          <a:stretch>
            <a:fillRect/>
          </a:stretch>
        </p:blipFill>
        <p:spPr bwMode="auto">
          <a:xfrm>
            <a:off x="8343901" y="0"/>
            <a:ext cx="658584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6649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60768"/>
            <a:ext cx="8229600" cy="656779"/>
          </a:xfrm>
        </p:spPr>
        <p:txBody>
          <a:bodyPr tIns="684000" bIns="21600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 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Темпус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QUEECA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ожидаемые результаты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340768"/>
          <a:ext cx="8496943" cy="51125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80319"/>
                <a:gridCol w="2808312"/>
                <a:gridCol w="2808312"/>
              </a:tblGrid>
              <a:tr h="7329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 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16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Интенсивные курсы английского языка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670" marR="196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26.02.2013 – 15.03.2013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670" marR="196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Отчеты о проведении интенсивных курсов английского языка в организациях ЦА партнеров проекта направлены координатору проекта.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670" marR="19670" marT="0" marB="0" horzOverflow="overflow"/>
                </a:tc>
              </a:tr>
              <a:tr h="30679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Курсы специализированного технического английского языка, по программе,   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разработанной на основе глоссария проектов  </a:t>
                      </a:r>
                      <a:r>
                        <a:rPr kumimoji="0" 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EUGENE European and Global Engineering Education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(Европейское и глобальное инженерное образование)  и </a:t>
                      </a:r>
                      <a:r>
                        <a:rPr kumimoji="0" 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TREE Teaching and Research in Engineering in Europe</a:t>
                      </a:r>
                      <a:r>
                        <a:rPr kumimoji="0"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(Обучение и научное исследование в области инжиниринга в Европе)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670" marR="196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20.01.2014 – 31.01.2014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670" marR="196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Потенциальные эксперты, члены рабочей группы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KazSEE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обучаются на курсах технического английского языка для  прохождения тренинга по аккредитации, проведение которого планируется в рамках Конференции для создания Национальных  инженерных ассоциаций.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670" marR="1967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395536" y="216752"/>
            <a:ext cx="8229600" cy="656779"/>
          </a:xfrm>
        </p:spPr>
        <p:txBody>
          <a:bodyPr tIns="684000" bIns="21600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 </a:t>
            </a:r>
            <a:r>
              <a:rPr lang="kk-KZ" sz="2800" b="1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Темпус </a:t>
            </a:r>
            <a:r>
              <a:rPr lang="en-US" sz="2800" b="1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QUEECA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ожидаемые результаты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9" y="990622"/>
          <a:ext cx="8496943" cy="55821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80319"/>
                <a:gridCol w="2808312"/>
                <a:gridCol w="2808312"/>
              </a:tblGrid>
              <a:tr h="7180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 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45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Пересмотрение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стандартов EURACE на русском языке (обновление существующего документа)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30.04.2013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Изучены EURACE стандарты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</a:tr>
              <a:tr h="19147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Центрально-Азиатских стандартов (CAEAS)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30.06.2013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1-ом Форуме проекта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QUEECA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 проект </a:t>
                      </a:r>
                      <a:r>
                        <a:rPr kumimoji="0" lang="kk-KZ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Рамочных стандартов аккредитации инженерных программ вузов Центральной Азии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CAEAS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примере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им.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аль-Фараби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</a:tr>
              <a:tr h="19147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Утверждение окончательного варианта ЦA стандартов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30.11.2013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После рассмотрения и обсуждения партнерами проекта Рамочных стандартов были внесены предложения и рекомендации членами рабочей группы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КазНУ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KazSEE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611560" y="127778"/>
            <a:ext cx="8229600" cy="800795"/>
          </a:xfrm>
        </p:spPr>
        <p:txBody>
          <a:bodyPr tIns="684000" bIns="21600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 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Темпус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QUEECA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ожидаемые результаты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5" y="969106"/>
          <a:ext cx="8424936" cy="5669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08312"/>
                <a:gridCol w="2808312"/>
                <a:gridCol w="2808312"/>
              </a:tblGrid>
              <a:tr h="5965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Мероприятие 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реализации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4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3.5. Устав ЦА Федерации обществ инженерного образования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30.05.2014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Казахстане уже существует Казахстанское общество инженерного образования 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KazSEE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5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3.6. Официальная регистрация  ЦА Федерации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02.02.2015</a:t>
                      </a:r>
                      <a:endParaRPr kumimoji="0" lang="ru-RU" sz="18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4.3. Аккредитация для проверки CAEAS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83" marR="1468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01-12.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83" marR="1468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83" marR="14683" marT="0" marB="0" horzOverflow="overflow"/>
                </a:tc>
              </a:tr>
              <a:tr h="68175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4.4. Семинар по созданию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аккредитационного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центра в Центральной Азии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83" marR="1468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01-12.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83" marR="1468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NB: только после выполнения рабочих пакетов 4,5 и 4,6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83" marR="14683" marT="0" marB="0" horzOverflow="overflow"/>
                </a:tc>
              </a:tr>
              <a:tr h="113626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4.5. Официальная регистрация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Аккредитационных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центров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(ЦА партнеры несут ответственность за реализацию данного рабочего пакета)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83" marR="1468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01-12.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83" marR="1468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683" marR="14683" marT="0" marB="0" horzOverflow="overflow"/>
                </a:tc>
              </a:tr>
              <a:tr h="454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8.5. QUEECA заключительная конференция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106" marR="1610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01-12.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106" marR="16106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6106" marR="16106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1076325"/>
            <a:ext cx="1541462" cy="126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2" name="TextBox 10"/>
          <p:cNvSpPr txBox="1">
            <a:spLocks noChangeArrowheads="1"/>
          </p:cNvSpPr>
          <p:nvPr/>
        </p:nvSpPr>
        <p:spPr bwMode="auto">
          <a:xfrm>
            <a:off x="1724025" y="900113"/>
            <a:ext cx="70675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FEANI 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создана в 1951 году, является одной из наиболее авторитетных профессиональных ассоциаций в Европе, основателем Всемирной Федерации Инженерных Организаций (WFEO). FEANI официально признана Европейской комиссией экспертом по инженерному образованию в Европе, имеет консультативный статус в UNESCO, в Организации по промышленному развитию при ООН и в Совете Европы.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каждой страны в состав входит </a:t>
            </a:r>
            <a:r>
              <a:rPr lang="ru-RU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только одна организация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которая представляет все инженерное сообщество соответствующей страны. FEANI объединяет около 350 инженерных и научных ассоциаций, до 4 млн. профессиональных инженеров в 32-х европейских странах.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82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76036" y="114300"/>
            <a:ext cx="8415564" cy="933450"/>
          </a:xfrm>
        </p:spPr>
        <p:txBody>
          <a:bodyPr/>
          <a:lstStyle/>
          <a:p>
            <a:pPr lvl="0" algn="ctr"/>
            <a:r>
              <a:rPr lang="ru-RU" altLang="ru-RU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Сертификация специалистов: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Европейская федерация национальных инженерных ассоциаций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FEANI</a:t>
            </a:r>
            <a:endParaRPr lang="ru-RU" sz="2400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Эмблема KazSEE"/>
          <p:cNvPicPr>
            <a:picLocks noChangeAspect="1" noChangeArrowheads="1"/>
          </p:cNvPicPr>
          <p:nvPr/>
        </p:nvPicPr>
        <p:blipFill>
          <a:blip r:embed="rId4" cstate="print"/>
          <a:srcRect t="9091"/>
          <a:stretch>
            <a:fillRect/>
          </a:stretch>
        </p:blipFill>
        <p:spPr bwMode="auto">
          <a:xfrm>
            <a:off x="190500" y="5444083"/>
            <a:ext cx="1391461" cy="1290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33549" y="4714875"/>
            <a:ext cx="7058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KazSEE стало полноправным членом FEANI: теперь отечественные специалисты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естественно-научной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сферы, инжиниринга и технологий смогут подтверждать свою квалификацию, получать европейский сертификат и будут иметь возможность включения в реестр Европейских инженеров (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EurEng</a:t>
            </a:r>
            <a:r>
              <a:rPr lang="ru-RU" b="1" dirty="0" smtClean="0">
                <a:solidFill>
                  <a:srgbClr val="C00000"/>
                </a:solidFill>
              </a:rPr>
              <a:t>).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" y="2419350"/>
            <a:ext cx="1378343" cy="9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" y="3457575"/>
            <a:ext cx="1406875" cy="199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C03E574-07DA-40A0-B75B-A1BC5394A35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00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1143000"/>
            <a:ext cx="914400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7623175" algn="l"/>
              </a:tabLst>
              <a:defRPr/>
            </a:pPr>
            <a:r>
              <a:rPr lang="ru-R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Европейская федерация национальных инженерных ассоциаций</a:t>
            </a:r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FEANI</a:t>
            </a:r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26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4" descr="Эмблема KazSEE"/>
          <p:cNvPicPr>
            <a:picLocks noChangeAspect="1" noChangeArrowheads="1"/>
          </p:cNvPicPr>
          <p:nvPr/>
        </p:nvPicPr>
        <p:blipFill>
          <a:blip r:embed="rId3" cstate="print"/>
          <a:srcRect t="9091"/>
          <a:stretch>
            <a:fillRect/>
          </a:stretch>
        </p:blipFill>
        <p:spPr bwMode="auto">
          <a:xfrm>
            <a:off x="0" y="9525"/>
            <a:ext cx="1333500" cy="125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071810"/>
            <a:ext cx="4214842" cy="349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8" name="TextBox 10"/>
          <p:cNvSpPr txBox="1">
            <a:spLocks noChangeArrowheads="1"/>
          </p:cNvSpPr>
          <p:nvPr/>
        </p:nvSpPr>
        <p:spPr bwMode="auto">
          <a:xfrm>
            <a:off x="357188" y="2928938"/>
            <a:ext cx="42148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2319A7"/>
                </a:solidFill>
                <a:latin typeface="Times New Roman" pitchFamily="18" charset="0"/>
                <a:cs typeface="Times New Roman" pitchFamily="18" charset="0"/>
              </a:rPr>
              <a:t>Основные инструменты </a:t>
            </a:r>
            <a:r>
              <a:rPr lang="en-US" sz="2400">
                <a:solidFill>
                  <a:srgbClr val="2319A7"/>
                </a:solidFill>
                <a:latin typeface="Times New Roman" pitchFamily="18" charset="0"/>
                <a:cs typeface="Times New Roman" pitchFamily="18" charset="0"/>
              </a:rPr>
              <a:t>FEANI </a:t>
            </a:r>
            <a:r>
              <a:rPr lang="ru-RU" sz="2400">
                <a:solidFill>
                  <a:srgbClr val="2319A7"/>
                </a:solidFill>
                <a:latin typeface="Times New Roman" pitchFamily="18" charset="0"/>
                <a:cs typeface="Times New Roman" pitchFamily="18" charset="0"/>
              </a:rPr>
              <a:t>для обеспечения мобильности инженеров  и признания квалификации: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2319A7"/>
                </a:solidFill>
                <a:latin typeface="Times New Roman" pitchFamily="18" charset="0"/>
                <a:cs typeface="Times New Roman" pitchFamily="18" charset="0"/>
              </a:rPr>
              <a:t>Индекс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2319A7"/>
                </a:solidFill>
                <a:latin typeface="Times New Roman" pitchFamily="18" charset="0"/>
                <a:cs typeface="Times New Roman" pitchFamily="18" charset="0"/>
              </a:rPr>
              <a:t>Профессиональное звание </a:t>
            </a:r>
            <a:r>
              <a:rPr lang="en-US" sz="2400">
                <a:solidFill>
                  <a:srgbClr val="2319A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rgbClr val="2319A7"/>
                </a:solidFill>
                <a:latin typeface="Times New Roman" pitchFamily="18" charset="0"/>
                <a:cs typeface="Times New Roman" pitchFamily="18" charset="0"/>
              </a:rPr>
              <a:t>EUR ING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solidFill>
                  <a:srgbClr val="2319A7"/>
                </a:solidFill>
                <a:latin typeface="Times New Roman" pitchFamily="18" charset="0"/>
                <a:cs typeface="Times New Roman" pitchFamily="18" charset="0"/>
              </a:rPr>
              <a:t> Инженерная карта </a:t>
            </a:r>
            <a:r>
              <a:rPr lang="en-US" sz="2400" b="1" i="1">
                <a:solidFill>
                  <a:srgbClr val="2319A7"/>
                </a:solidFill>
                <a:latin typeface="Times New Roman" pitchFamily="18" charset="0"/>
                <a:cs typeface="Times New Roman" pitchFamily="18" charset="0"/>
              </a:rPr>
              <a:t>Engineering card</a:t>
            </a:r>
            <a:endParaRPr lang="ru-RU" sz="2400">
              <a:solidFill>
                <a:srgbClr val="2319A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6890" y="44624"/>
            <a:ext cx="4781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Сертификация за</a:t>
            </a:r>
            <a:r>
              <a:rPr lang="ru-RU" sz="3200" spc="-4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рубежом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35248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algn="just"/>
            <a:r>
              <a:rPr lang="en-US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В развитых странах 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США,</a:t>
            </a:r>
            <a:r>
              <a:rPr lang="ru-RU" sz="2000" spc="1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Великобритания,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Канада, 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Япония 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и др.) </a:t>
            </a:r>
            <a:r>
              <a:rPr lang="ru-RU" sz="2000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существует</a:t>
            </a:r>
            <a:r>
              <a:rPr lang="ru-RU" sz="2000" spc="-1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двухступенчатая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70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система гарантий качества</a:t>
            </a:r>
            <a:r>
              <a:rPr lang="en-US" sz="2000" spc="-1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подготовки  специалистов 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области техники 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технологий</a:t>
            </a:r>
            <a:r>
              <a:rPr lang="ru-RU" sz="2000" spc="6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профессиональных</a:t>
            </a:r>
            <a:r>
              <a:rPr lang="ru-RU" sz="2000" spc="-3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инженеров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" algn="just"/>
            <a:r>
              <a:rPr lang="en-US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000" spc="-1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ступень </a:t>
            </a:r>
            <a:r>
              <a:rPr lang="ru-RU" sz="2000" spc="-5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spc="10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общественно-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профессиональная аккредитация</a:t>
            </a:r>
            <a:r>
              <a:rPr lang="ru-RU" sz="2000" spc="2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инженерных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образовательных программ 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университетах: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ABET 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(США), </a:t>
            </a:r>
            <a:r>
              <a:rPr lang="ru-RU" sz="2000" i="1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ECUK </a:t>
            </a:r>
            <a:r>
              <a:rPr lang="ru-RU" sz="2000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(Великобритания), </a:t>
            </a:r>
            <a:r>
              <a:rPr lang="ru-RU" sz="2000" i="1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CEAB</a:t>
            </a:r>
            <a:r>
              <a:rPr lang="ru-RU" sz="2000" i="1" spc="6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(Канада),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JABEE 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(Япония) и</a:t>
            </a:r>
            <a:r>
              <a:rPr lang="ru-RU" sz="2000" spc="-9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др.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7150" algn="just"/>
            <a:r>
              <a:rPr lang="en-US" sz="2000" spc="-1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spc="-1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Вторая ступень </a:t>
            </a:r>
            <a:r>
              <a:rPr lang="ru-RU" sz="2000" spc="-5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сертификация </a:t>
            </a:r>
            <a:r>
              <a:rPr lang="ru-RU" sz="2000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90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регистрация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профессиональных </a:t>
            </a:r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инженеров</a:t>
            </a:r>
            <a:r>
              <a:rPr lang="ru-RU" sz="2000" dirty="0" smtClean="0">
                <a:solidFill>
                  <a:srgbClr val="04278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spc="-1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NCEES</a:t>
            </a:r>
            <a:r>
              <a:rPr lang="en-US" sz="2000" i="1" spc="-1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(США), </a:t>
            </a:r>
            <a:r>
              <a:rPr lang="ru-RU" sz="2000" i="1" spc="-1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ECUK  </a:t>
            </a:r>
            <a:r>
              <a:rPr lang="ru-RU" sz="2000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(Великобритании), </a:t>
            </a:r>
            <a:r>
              <a:rPr lang="ru-RU" sz="2000" i="1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Engineers Canada </a:t>
            </a:r>
            <a:r>
              <a:rPr lang="ru-RU" sz="2000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(Канада), </a:t>
            </a:r>
            <a:r>
              <a:rPr lang="ru-RU" sz="2000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IPEJ  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(Япония) и</a:t>
            </a:r>
            <a:r>
              <a:rPr lang="ru-RU" sz="2000" spc="-114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др.</a:t>
            </a:r>
            <a:endParaRPr lang="en-US" sz="2000" dirty="0" smtClean="0">
              <a:solidFill>
                <a:srgbClr val="095B2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" algn="just"/>
            <a:r>
              <a:rPr lang="en-US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Аккредитация</a:t>
            </a:r>
            <a:r>
              <a:rPr lang="ru-RU" sz="2000" spc="-1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lang="en-US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подтверждение</a:t>
            </a:r>
            <a:r>
              <a:rPr lang="ru-RU" sz="20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того,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ее реализация позволяет</a:t>
            </a:r>
            <a:r>
              <a:rPr lang="ru-RU" sz="20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выпускникам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6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начать профессиональную деятельность</a:t>
            </a:r>
            <a:r>
              <a:rPr lang="en-US" sz="2000" spc="-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(«вхождение»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профессию).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7150" algn="just"/>
            <a:r>
              <a:rPr lang="en-US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Сертификация специалиста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–  подтверждение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того,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квалификация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качественно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spc="-10" dirty="0" smtClean="0">
                <a:latin typeface="Times New Roman" pitchFamily="18" charset="0"/>
                <a:cs typeface="Times New Roman" pitchFamily="18" charset="0"/>
              </a:rPr>
              <a:t>ответственно</a:t>
            </a:r>
            <a:r>
              <a:rPr lang="ru-RU" sz="2000" spc="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вести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6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самостоятельную</a:t>
            </a:r>
            <a:r>
              <a:rPr lang="ru-RU" sz="2000" spc="-2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профессиональную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(«овладение»</a:t>
            </a:r>
            <a:r>
              <a:rPr lang="ru-RU" sz="20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5" dirty="0" smtClean="0">
                <a:latin typeface="Times New Roman" pitchFamily="18" charset="0"/>
                <a:cs typeface="Times New Roman" pitchFamily="18" charset="0"/>
              </a:rPr>
              <a:t>профессией).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715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BD9BC9C-C224-4D9C-86D5-DF51DCD1434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0525" y="321082"/>
            <a:ext cx="6143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 учетом нового курса «Казахстан-2050» поручаю Правительству начиная с 2013 года обеспечить развитие системы инженерного образования и современных технических специальностей с присвоением сертификатов международного образца».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2247811"/>
            <a:ext cx="8239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Послание Президента Республики Казахстан Н.А. Назарбаева  Стратегия «Казахстан-2050»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83" y="216414"/>
            <a:ext cx="2137667" cy="1818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8400" y="3212976"/>
            <a:ext cx="6562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Государственная программа индустриально-инновационного развития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ГПИИР-2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предусматривает подготовку высококвалифицированных инженерных кадров. </a:t>
            </a:r>
          </a:p>
        </p:txBody>
      </p:sp>
      <p:pic>
        <p:nvPicPr>
          <p:cNvPr id="1031" name="Picture 7" descr="https://encrypted-tbn3.gstatic.com/images?q=tbn:ANd9GcS3BTDkiFdE3gHwIQnuk9S4Ih0BaJQloXGnDypM09B2TDaZyMC-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369" y="2933699"/>
            <a:ext cx="2057399" cy="1543051"/>
          </a:xfrm>
          <a:prstGeom prst="rect">
            <a:avLst/>
          </a:prstGeom>
          <a:noFill/>
        </p:spPr>
      </p:pic>
      <p:pic>
        <p:nvPicPr>
          <p:cNvPr id="1033" name="Picture 9" descr="http://www.altyn-orda.kz/uploads/И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" y="4723876"/>
            <a:ext cx="8477251" cy="213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9273"/>
            <a:ext cx="9144000" cy="6308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R="541020" algn="r">
              <a:lnSpc>
                <a:spcPct val="100000"/>
              </a:lnSpc>
              <a:spcBef>
                <a:spcPts val="1075"/>
              </a:spcBef>
            </a:pPr>
            <a:r>
              <a:rPr sz="1200" b="1" dirty="0">
                <a:latin typeface="Arial Black"/>
                <a:cs typeface="Arial Black"/>
              </a:rPr>
              <a:t>4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4476" y="21335"/>
            <a:ext cx="4474464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3555" y="21335"/>
            <a:ext cx="490727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2276" y="112776"/>
            <a:ext cx="4094479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Сертификация за</a:t>
            </a:r>
            <a:r>
              <a:rPr spc="-40" dirty="0"/>
              <a:t> </a:t>
            </a:r>
            <a:r>
              <a:rPr spc="-5" dirty="0"/>
              <a:t>рубежом</a:t>
            </a:r>
          </a:p>
        </p:txBody>
      </p:sp>
      <p:sp>
        <p:nvSpPr>
          <p:cNvPr id="6" name="object 6"/>
          <p:cNvSpPr/>
          <p:nvPr/>
        </p:nvSpPr>
        <p:spPr>
          <a:xfrm>
            <a:off x="1095755" y="1014983"/>
            <a:ext cx="411480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49273"/>
            <a:ext cx="9144000" cy="63087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2869446" y="3267892"/>
            <a:ext cx="936104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Международная</a:t>
            </a:r>
            <a:r>
              <a:rPr lang="ru-RU" sz="3200" spc="-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сертификация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03318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66370" indent="1063625" algn="just">
              <a:lnSpc>
                <a:spcPct val="100000"/>
              </a:lnSpc>
              <a:spcBef>
                <a:spcPts val="40"/>
              </a:spcBef>
            </a:pPr>
            <a:r>
              <a:rPr lang="ru-RU" sz="2800" b="1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Национальными  профессиональными организациями</a:t>
            </a:r>
            <a:r>
              <a:rPr lang="en-US" sz="2800" b="1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созданы </a:t>
            </a:r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международные</a:t>
            </a:r>
            <a:r>
              <a:rPr lang="ru-RU" sz="2800" b="1" spc="-11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структуры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5" dirty="0" smtClean="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spc="-5" dirty="0" smtClean="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FEANI</a:t>
            </a:r>
            <a:r>
              <a:rPr lang="ru-RU" sz="2800" b="1" spc="-5" dirty="0" smtClean="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spc="-5" dirty="0" smtClean="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APEC Engineer </a:t>
            </a:r>
            <a:r>
              <a:rPr lang="ru-RU" sz="2800" b="1" i="1" dirty="0" smtClean="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Register,</a:t>
            </a:r>
            <a:r>
              <a:rPr lang="en-US" sz="2800" b="1" i="1" dirty="0" smtClean="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pc="-10" dirty="0" smtClean="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IPEA</a:t>
            </a:r>
            <a:r>
              <a:rPr lang="ru-RU" sz="2800" b="1" spc="-10" dirty="0" smtClean="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i="1" spc="-10" dirty="0" smtClean="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EMF),  </a:t>
            </a:r>
            <a:r>
              <a:rPr lang="ru-RU" sz="2800" b="1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формирующие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согласованные</a:t>
            </a:r>
            <a:r>
              <a:rPr lang="ru-RU" sz="2800" b="1" spc="-5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критерии  </a:t>
            </a:r>
            <a:r>
              <a:rPr lang="ru-RU" sz="2800" b="1" spc="-5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сертификации</a:t>
            </a:r>
            <a:r>
              <a:rPr lang="en-US" sz="2800" b="1" spc="-5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профессиональных  </a:t>
            </a:r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инженеров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spc="-10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ru-RU" sz="2800" b="1" spc="-35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международные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структуры </a:t>
            </a:r>
            <a:r>
              <a:rPr lang="ru-RU" sz="2800" b="1" spc="-10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spc="-10" dirty="0" smtClean="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ENAEE, </a:t>
            </a:r>
            <a:r>
              <a:rPr lang="ru-RU" sz="2800" b="1" i="1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Washington Accord</a:t>
            </a:r>
            <a:r>
              <a:rPr lang="ru-RU" sz="2800" b="1" spc="-5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),  разрабатывающие </a:t>
            </a:r>
            <a:r>
              <a:rPr lang="ru-RU" sz="2800" b="1" spc="-1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критерии качества</a:t>
            </a:r>
            <a:r>
              <a:rPr lang="en-US" sz="2800" b="1" spc="-1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инженерного</a:t>
            </a:r>
            <a:r>
              <a:rPr lang="ru-RU" sz="2800" b="1" spc="-95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spc="-5" dirty="0" smtClean="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аккредитации </a:t>
            </a:r>
            <a:r>
              <a:rPr lang="ru-RU" sz="2800" b="1" dirty="0" smtClean="0">
                <a:solidFill>
                  <a:srgbClr val="A4002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2800" b="1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spc="20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7431A"/>
                </a:solidFill>
                <a:latin typeface="Times New Roman" pitchFamily="18" charset="0"/>
                <a:cs typeface="Times New Roman" pitchFamily="18" charset="0"/>
              </a:rPr>
              <a:t>вузах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66370" indent="1063625" algn="just">
              <a:lnSpc>
                <a:spcPct val="100000"/>
              </a:lnSpc>
              <a:spcBef>
                <a:spcPts val="40"/>
              </a:spcBef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66370" indent="1063625" algn="just">
              <a:lnSpc>
                <a:spcPct val="100000"/>
              </a:lnSpc>
              <a:spcBef>
                <a:spcPts val="40"/>
              </a:spcBef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66370" indent="1063625" algn="just">
              <a:lnSpc>
                <a:spcPct val="100000"/>
              </a:lnSpc>
              <a:spcBef>
                <a:spcPts val="40"/>
              </a:spcBef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66370" indent="1063625" algn="just">
              <a:lnSpc>
                <a:spcPct val="100000"/>
              </a:lnSpc>
              <a:spcBef>
                <a:spcPts val="40"/>
              </a:spcBef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66370" indent="1063625" algn="just">
              <a:lnSpc>
                <a:spcPct val="100000"/>
              </a:lnSpc>
              <a:spcBef>
                <a:spcPts val="40"/>
              </a:spcBef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66370" indent="1063625" algn="just">
              <a:lnSpc>
                <a:spcPct val="100000"/>
              </a:lnSpc>
              <a:spcBef>
                <a:spcPts val="40"/>
              </a:spcBef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166370" indent="1063625" algn="just">
              <a:lnSpc>
                <a:spcPct val="100000"/>
              </a:lnSpc>
              <a:spcBef>
                <a:spcPts val="4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pc="-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  <a:r>
              <a:rPr lang="ru-RU" sz="3200" spc="-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54965" marR="561340" indent="-342265" algn="just">
              <a:lnSpc>
                <a:spcPct val="100000"/>
              </a:lnSpc>
              <a:buClr>
                <a:srgbClr val="07431A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lang="ru-RU" spc="-5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Cохранение</a:t>
            </a:r>
            <a:r>
              <a:rPr lang="ru-RU" spc="-5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звания «инженер» </a:t>
            </a:r>
            <a:r>
              <a:rPr lang="ru-RU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pc="-5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укрепление  его </a:t>
            </a:r>
            <a:r>
              <a:rPr lang="ru-RU" spc="-1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авторитета </a:t>
            </a:r>
            <a:r>
              <a:rPr lang="ru-RU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pc="-1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lang="ru-RU" spc="-5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уровневой </a:t>
            </a:r>
            <a:r>
              <a:rPr lang="ru-RU" spc="-1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системы  </a:t>
            </a:r>
            <a:r>
              <a:rPr lang="ru-RU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высшего профессионального образования  (бакалавр магистр)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4965" marR="561340" indent="-342265" algn="just">
              <a:lnSpc>
                <a:spcPct val="100000"/>
              </a:lnSpc>
              <a:buClr>
                <a:srgbClr val="07431A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lang="ru-RU" spc="-5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Совершенствование отечественного инженерного  образования </a:t>
            </a:r>
            <a:r>
              <a:rPr lang="ru-RU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pc="-1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lang="ru-RU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pc="-1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мировыми  тенденциями </a:t>
            </a:r>
            <a:r>
              <a:rPr lang="ru-RU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pc="-1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критериями</a:t>
            </a:r>
            <a:r>
              <a:rPr lang="ru-RU" spc="14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качества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4965" indent="-342265" algn="just">
              <a:lnSpc>
                <a:spcPct val="100000"/>
              </a:lnSpc>
              <a:spcBef>
                <a:spcPts val="525"/>
              </a:spcBef>
              <a:buClr>
                <a:srgbClr val="07431A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lang="ru-RU" spc="-5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pc="-1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специалистов </a:t>
            </a:r>
            <a:r>
              <a:rPr lang="ru-RU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pc="-1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pc="18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техники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pc="-1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технологий, </a:t>
            </a:r>
            <a:r>
              <a:rPr lang="ru-RU" spc="-5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компетенции </a:t>
            </a:r>
            <a:r>
              <a:rPr lang="ru-RU" spc="-1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ru-RU" spc="13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признаются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pc="-5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международном</a:t>
            </a:r>
            <a:r>
              <a:rPr lang="ru-RU" spc="1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54965" marR="318135" indent="-342265" algn="just">
              <a:lnSpc>
                <a:spcPct val="100000"/>
              </a:lnSpc>
              <a:spcBef>
                <a:spcPts val="525"/>
              </a:spcBef>
              <a:buClr>
                <a:srgbClr val="07431A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lang="ru-RU" spc="-5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pc="-5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глобальной конкурентоспособности  национальной экономики </a:t>
            </a:r>
            <a:r>
              <a:rPr lang="ru-RU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spc="-1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развития  компетенций </a:t>
            </a:r>
            <a:r>
              <a:rPr lang="ru-RU" spc="-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инженерного корпуса</a:t>
            </a:r>
            <a:r>
              <a:rPr lang="ru-RU" spc="105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 smtClean="0">
                <a:solidFill>
                  <a:srgbClr val="095B21"/>
                </a:solidFill>
                <a:latin typeface="Times New Roman" pitchFamily="18" charset="0"/>
                <a:cs typeface="Times New Roman" pitchFamily="18" charset="0"/>
              </a:rPr>
              <a:t>страны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899886" y="187325"/>
            <a:ext cx="8244114" cy="611188"/>
          </a:xfrm>
        </p:spPr>
        <p:txBody>
          <a:bodyPr/>
          <a:lstStyle/>
          <a:p>
            <a:pPr algn="ctr"/>
            <a:r>
              <a:rPr lang="ru-RU" altLang="ru-RU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ППС</a:t>
            </a:r>
            <a:endParaRPr lang="ru-RU" sz="2400" b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900" y="704850"/>
            <a:ext cx="7531100" cy="5988050"/>
          </a:xfrm>
        </p:spPr>
        <p:txBody>
          <a:bodyPr>
            <a:normAutofit/>
          </a:bodyPr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IGIP  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одна из авторитетных международных организаций в сфере высшего технического образования, объединяющая научно-педагогическую общественность инженерных вузов 72-х стран мира. Основана в 1972 году в г. Клагенфурт, Австрия.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IGIP единственная международная общественно-профессиональная организация, повышающая квалификацию преподавателей инженерных специальностей технических вузов и выдающая сертификаты «Международный преподаватель инженерного вуза»</a:t>
            </a:r>
          </a:p>
          <a:p>
            <a:pPr marL="0" indent="0" algn="just">
              <a:buNone/>
              <a:defRPr/>
            </a:pP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Официальным представителем IGIP в Казахстане является тренинговый Центр IGIP КазНУ им. аль-Фараби (действует с 2009 г.). </a:t>
            </a:r>
          </a:p>
          <a:p>
            <a:pPr marL="0" indent="0" algn="just"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2014 году Центр прошёл международную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реаккредитацию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сроком на 5 лет с присвоением сертификата тренингового центра международного уровня.</a:t>
            </a:r>
          </a:p>
          <a:p>
            <a:pPr marL="0" indent="0" algn="just">
              <a:buNone/>
              <a:defRPr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Центром IGIP на базе КазНУ с 26 января по 14 февраля 2015 г. начата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повышения квалификации ППС в рамках ГПИИР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общим объемом в 20 кредитов ECTS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выдачей сертификата и звания «Международный преподаватель инженерного вуза» (ING-PAED IGIP).</a:t>
            </a:r>
            <a:endParaRPr 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fld id="{DD43F727-20B7-4933-8AE2-31A63E102CD2}" type="slidenum">
              <a:rPr lang="ru-RU" smtClean="0">
                <a:solidFill>
                  <a:srgbClr val="898989"/>
                </a:solidFill>
              </a:rPr>
              <a:pPr/>
              <a:t>23</a:t>
            </a:fld>
            <a:endParaRPr lang="ru-RU" smtClean="0">
              <a:solidFill>
                <a:srgbClr val="898989"/>
              </a:solidFill>
            </a:endParaRPr>
          </a:p>
        </p:txBody>
      </p:sp>
      <p:pic>
        <p:nvPicPr>
          <p:cNvPr id="56325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041400"/>
            <a:ext cx="1411788" cy="698500"/>
          </a:xfrm>
          <a:prstGeom prst="rect">
            <a:avLst/>
          </a:prstGeom>
          <a:solidFill>
            <a:srgbClr val="150BDB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821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диплом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90700"/>
            <a:ext cx="155258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диплом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" y="3973513"/>
            <a:ext cx="1541079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1371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0825" y="2670175"/>
            <a:ext cx="4213225" cy="4070350"/>
          </a:xfrm>
          <a:prstGeom prst="roundRect">
            <a:avLst>
              <a:gd name="adj" fmla="val 1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39000" dist="25400" dir="5400000" rotWithShape="0">
              <a:srgbClr val="000000">
                <a:alpha val="38000"/>
              </a:srgbClr>
            </a:outerShdw>
          </a:effectLst>
        </p:spPr>
      </p:sp>
      <p:sp>
        <p:nvSpPr>
          <p:cNvPr id="10" name="Скругленный прямоугольник 9"/>
          <p:cNvSpPr/>
          <p:nvPr/>
        </p:nvSpPr>
        <p:spPr>
          <a:xfrm>
            <a:off x="4572000" y="2670175"/>
            <a:ext cx="4392613" cy="4070350"/>
          </a:xfrm>
          <a:prstGeom prst="roundRect">
            <a:avLst>
              <a:gd name="adj" fmla="val 10000"/>
            </a:avLst>
          </a:prstGeom>
          <a:solidFill>
            <a:schemeClr val="tx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28700" y="188913"/>
            <a:ext cx="8445500" cy="865187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квалификации ППС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Calibri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Содержимое 1"/>
          <p:cNvSpPr>
            <a:spLocks noGrp="1"/>
          </p:cNvSpPr>
          <p:nvPr>
            <p:ph idx="4294967295"/>
          </p:nvPr>
        </p:nvSpPr>
        <p:spPr>
          <a:xfrm>
            <a:off x="107950" y="2852738"/>
            <a:ext cx="4140200" cy="3600450"/>
          </a:xfrm>
        </p:spPr>
        <p:txBody>
          <a:bodyPr>
            <a:noAutofit/>
          </a:bodyPr>
          <a:lstStyle/>
          <a:p>
            <a:pPr marL="0" indent="358775" algn="just"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ru-RU" sz="1600" b="1" dirty="0" smtClean="0">
                <a:ea typeface="Cambria Math" pitchFamily="18" charset="0"/>
                <a:cs typeface="Times New Roman" pitchFamily="18" charset="0"/>
              </a:rPr>
              <a:t>ЦЕЛЬ: </a:t>
            </a:r>
          </a:p>
          <a:p>
            <a:pPr marL="354013" indent="4763" algn="just"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ru-RU" sz="1600" dirty="0" smtClean="0">
                <a:ea typeface="Cambria Math" pitchFamily="18" charset="0"/>
                <a:cs typeface="Times New Roman" pitchFamily="18" charset="0"/>
              </a:rPr>
              <a:t>Подготовка и переподготовка преподавателей вузов естественнонаучных и технических дисциплин в Казахстане, развитие потенциала ППС,  разработка эффективных учебных планов и обучающих технологий</a:t>
            </a:r>
          </a:p>
          <a:p>
            <a:pPr marL="0" indent="358775" algn="just"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endParaRPr lang="ru-RU" sz="1600" b="1" dirty="0" smtClean="0">
              <a:ea typeface="Cambria Math" pitchFamily="18" charset="0"/>
              <a:cs typeface="Times New Roman" pitchFamily="18" charset="0"/>
            </a:endParaRPr>
          </a:p>
          <a:p>
            <a:pPr marL="0" indent="358775" algn="just"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ru-RU" sz="1600" b="1" dirty="0" smtClean="0">
                <a:ea typeface="Cambria Math" pitchFamily="18" charset="0"/>
                <a:cs typeface="Times New Roman" pitchFamily="18" charset="0"/>
              </a:rPr>
              <a:t>ПАРТНЕРЫ:</a:t>
            </a:r>
          </a:p>
          <a:p>
            <a:pPr marL="0" indent="358775" algn="just"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ru-RU" sz="1600" dirty="0" smtClean="0">
                <a:ea typeface="Cambria Math" pitchFamily="18" charset="0"/>
                <a:cs typeface="Times New Roman" pitchFamily="18" charset="0"/>
              </a:rPr>
              <a:t>Эксперты IUCEE, </a:t>
            </a:r>
            <a:r>
              <a:rPr lang="en-US" sz="1600" dirty="0" smtClean="0">
                <a:ea typeface="Cambria Math" pitchFamily="18" charset="0"/>
                <a:cs typeface="Times New Roman" pitchFamily="18" charset="0"/>
              </a:rPr>
              <a:t>GEDC</a:t>
            </a:r>
            <a:r>
              <a:rPr lang="ru-RU" sz="1600" dirty="0" smtClean="0">
                <a:ea typeface="Cambria Math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ea typeface="Cambria Math" pitchFamily="18" charset="0"/>
                <a:cs typeface="Times New Roman" pitchFamily="18" charset="0"/>
              </a:rPr>
              <a:t>IFEES</a:t>
            </a:r>
            <a:r>
              <a:rPr lang="ru-RU" sz="1600" dirty="0" smtClean="0">
                <a:ea typeface="Cambria Math" pitchFamily="18" charset="0"/>
                <a:cs typeface="Times New Roman" pitchFamily="18" charset="0"/>
              </a:rPr>
              <a:t>, IASTC, </a:t>
            </a:r>
            <a:r>
              <a:rPr lang="en-US" sz="1600" dirty="0" smtClean="0">
                <a:ea typeface="Cambria Math" pitchFamily="18" charset="0"/>
                <a:cs typeface="Times New Roman" pitchFamily="18" charset="0"/>
              </a:rPr>
              <a:t>ASEE</a:t>
            </a:r>
            <a:r>
              <a:rPr lang="ru-RU" sz="1600" dirty="0" smtClean="0"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marL="0" indent="358775" algn="just"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ru-RU" sz="1600" dirty="0" smtClean="0">
                <a:ea typeface="Cambria Math" pitchFamily="18" charset="0"/>
                <a:cs typeface="Times New Roman" pitchFamily="18" charset="0"/>
              </a:rPr>
              <a:t>Национальный университет Сингапура,</a:t>
            </a:r>
          </a:p>
          <a:p>
            <a:pPr marL="0" indent="358775" algn="just"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ru-RU" sz="1600" dirty="0" smtClean="0">
                <a:ea typeface="Cambria Math" pitchFamily="18" charset="0"/>
                <a:cs typeface="Times New Roman" pitchFamily="18" charset="0"/>
              </a:rPr>
              <a:t>Университет Нью-Хэмпшир, </a:t>
            </a:r>
          </a:p>
          <a:p>
            <a:pPr marL="0" indent="358775" algn="just" eaLnBrk="1" hangingPunct="1">
              <a:spcBef>
                <a:spcPts val="0"/>
              </a:spcBef>
              <a:buFont typeface="Georgia" pitchFamily="18" charset="0"/>
              <a:buNone/>
              <a:defRPr/>
            </a:pPr>
            <a:r>
              <a:rPr lang="ru-RU" sz="1600" dirty="0" smtClean="0">
                <a:ea typeface="Cambria Math" pitchFamily="18" charset="0"/>
                <a:cs typeface="Times New Roman" pitchFamily="18" charset="0"/>
              </a:rPr>
              <a:t>Научно-технологический институт </a:t>
            </a:r>
            <a:r>
              <a:rPr lang="de-DE" sz="1600" dirty="0" err="1" smtClean="0">
                <a:ea typeface="Cambria Math" pitchFamily="18" charset="0"/>
                <a:cs typeface="Times New Roman" pitchFamily="18" charset="0"/>
              </a:rPr>
              <a:t>Birla</a:t>
            </a:r>
            <a:r>
              <a:rPr lang="ru-RU" sz="1600" dirty="0" smtClean="0">
                <a:ea typeface="Cambria Math" pitchFamily="18" charset="0"/>
                <a:cs typeface="Times New Roman" pitchFamily="18" charset="0"/>
              </a:rPr>
              <a:t> </a:t>
            </a:r>
            <a:endParaRPr lang="ru-RU" sz="1600" dirty="0" smtClean="0">
              <a:ea typeface="Cambria Math" pitchFamily="18" charset="0"/>
              <a:cs typeface="Calibri" pitchFamily="34" charset="0"/>
            </a:endParaRPr>
          </a:p>
        </p:txBody>
      </p:sp>
      <p:pic>
        <p:nvPicPr>
          <p:cNvPr id="76806" name="Рисунок 1" descr="C:\Users\tazabek.sholpan\AppData\Local\Microsoft\Windows\Temporary Internet Files\Content.Word\log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338" y="1600200"/>
            <a:ext cx="936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Рисунок 8" descr="C:\Users\tazabek.sholpan\Desktop\казсее_ре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1506538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5" descr="C:\Users\Enlikk\Desktop\Письма\LOGO\logo_as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150" y="1546225"/>
            <a:ext cx="8636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9" name="Picture 6" descr="C:\Users\Enlikk\Desktop\Письма\LOGO\is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7725" y="1554163"/>
            <a:ext cx="1079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7" descr="C:\Users\Enlikk\Desktop\Письма\LOGO\iucee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4625" y="1619250"/>
            <a:ext cx="1150938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00" y="3141663"/>
            <a:ext cx="4392613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 algn="just">
              <a:defRPr/>
            </a:pPr>
            <a:r>
              <a:rPr lang="ru-RU" sz="1600" b="1" dirty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НАПРАВЛЕНИЯ ДЕЯТЕЛЬНОСТИ:</a:t>
            </a:r>
          </a:p>
          <a:p>
            <a:pPr marL="354013" indent="-265113"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повышение квалификации ППС;</a:t>
            </a:r>
          </a:p>
          <a:p>
            <a:pPr marL="354013" indent="-265113"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академическая мобильность ППС и студентов;</a:t>
            </a:r>
          </a:p>
          <a:p>
            <a:pPr marL="354013" indent="-265113"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 проведение международных семинаров и конференций по инновационным технологиям обучения, обмен опытом;</a:t>
            </a:r>
          </a:p>
          <a:p>
            <a:pPr marL="354013" indent="-265113"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расширение деятельности на казахстанские вузы;</a:t>
            </a:r>
          </a:p>
          <a:p>
            <a:pPr marL="354013" indent="-265113"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ea typeface="Cambria Math" pitchFamily="18" charset="0"/>
                <a:cs typeface="Times New Roman" pitchFamily="18" charset="0"/>
              </a:rPr>
              <a:t>расширение деятельности на вузы стран Центральной Азии.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87400" cy="76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03200" y="812800"/>
            <a:ext cx="863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азахстанско-Индо-Американский</a:t>
            </a:r>
            <a:r>
              <a:rPr 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по подготовке и переподготовке преподавателей вузов естественнонаучных и </a:t>
            </a:r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дисциплин  КIUCEE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99CF4F9E-6829-4665-9F15-32230A1EB05D}" type="slidenum">
              <a:rPr lang="ru-RU" sz="1800" smtClean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z="180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720"/>
            <a:ext cx="8578850" cy="3032125"/>
          </a:xfrm>
        </p:spPr>
        <p:txBody>
          <a:bodyPr/>
          <a:lstStyle/>
          <a:p>
            <a:pPr marL="341313" algn="just" defTabSz="912813"/>
            <a:r>
              <a:rPr lang="ru-RU" altLang="ru-RU" sz="1800" dirty="0" smtClean="0">
                <a:latin typeface="Arial" charset="0"/>
                <a:cs typeface="Arial" charset="0"/>
              </a:rPr>
              <a:t>Сертификационный центр - Сетевая локальная академия </a:t>
            </a:r>
            <a:r>
              <a:rPr lang="ru-RU" altLang="ru-RU" sz="1800" dirty="0" err="1" smtClean="0">
                <a:latin typeface="Arial" charset="0"/>
                <a:cs typeface="Arial" charset="0"/>
              </a:rPr>
              <a:t>Cisco</a:t>
            </a:r>
            <a:r>
              <a:rPr lang="ru-RU" altLang="ru-RU" sz="1800" dirty="0" smtClean="0">
                <a:latin typeface="Arial" charset="0"/>
                <a:cs typeface="Arial" charset="0"/>
              </a:rPr>
              <a:t> </a:t>
            </a:r>
          </a:p>
          <a:p>
            <a:pPr marL="341313" algn="just" defTabSz="912813"/>
            <a:r>
              <a:rPr lang="ru-RU" altLang="ru-RU" sz="1800" dirty="0" smtClean="0">
                <a:latin typeface="Arial" charset="0"/>
                <a:cs typeface="Arial" charset="0"/>
              </a:rPr>
              <a:t>Сертификационный центр – </a:t>
            </a:r>
            <a:r>
              <a:rPr lang="en-US" altLang="ru-RU" sz="1800" dirty="0" smtClean="0">
                <a:latin typeface="Arial" charset="0"/>
                <a:cs typeface="Arial" charset="0"/>
              </a:rPr>
              <a:t>Intel</a:t>
            </a:r>
            <a:r>
              <a:rPr lang="ru-RU" altLang="ru-RU" sz="1800" dirty="0" smtClean="0">
                <a:latin typeface="Arial" charset="0"/>
                <a:cs typeface="Arial" charset="0"/>
              </a:rPr>
              <a:t>-</a:t>
            </a:r>
            <a:r>
              <a:rPr lang="ru-RU" altLang="ru-RU" sz="1800" dirty="0" err="1" smtClean="0">
                <a:latin typeface="Arial" charset="0"/>
                <a:cs typeface="Arial" charset="0"/>
              </a:rPr>
              <a:t>КазНУ</a:t>
            </a:r>
            <a:r>
              <a:rPr lang="ru-RU" altLang="ru-RU" sz="1800" dirty="0" smtClean="0">
                <a:latin typeface="Arial" charset="0"/>
                <a:cs typeface="Arial" charset="0"/>
              </a:rPr>
              <a:t> </a:t>
            </a:r>
          </a:p>
          <a:p>
            <a:pPr marL="341313" algn="just" defTabSz="912813"/>
            <a:r>
              <a:rPr lang="ru-RU" altLang="ru-RU" sz="1800" dirty="0" smtClean="0">
                <a:latin typeface="Arial" charset="0"/>
                <a:cs typeface="Arial" charset="0"/>
              </a:rPr>
              <a:t>Сертификационный центр - </a:t>
            </a:r>
            <a:r>
              <a:rPr lang="en-US" altLang="ru-RU" sz="1800" dirty="0" smtClean="0">
                <a:latin typeface="Arial" charset="0"/>
                <a:cs typeface="Arial" charset="0"/>
              </a:rPr>
              <a:t>HP</a:t>
            </a:r>
          </a:p>
          <a:p>
            <a:pPr marL="341313" algn="just" defTabSz="912813"/>
            <a:r>
              <a:rPr lang="ru-RU" altLang="ru-RU" sz="1800" dirty="0" smtClean="0">
                <a:latin typeface="Arial" charset="0"/>
                <a:cs typeface="Arial" charset="0"/>
              </a:rPr>
              <a:t>Инновационная сервисная академия - </a:t>
            </a:r>
            <a:r>
              <a:rPr lang="en-US" altLang="ru-RU" sz="1800" dirty="0" smtClean="0">
                <a:latin typeface="Arial" charset="0"/>
                <a:cs typeface="Arial" charset="0"/>
              </a:rPr>
              <a:t>Samsung</a:t>
            </a:r>
            <a:endParaRPr lang="ru-RU" altLang="ru-RU" sz="1800" dirty="0" smtClean="0">
              <a:latin typeface="Arial" charset="0"/>
              <a:cs typeface="Arial" charset="0"/>
            </a:endParaRPr>
          </a:p>
          <a:p>
            <a:pPr marL="341313" algn="just" defTabSz="912813"/>
            <a:r>
              <a:rPr lang="ru-RU" altLang="ru-RU" sz="1800" dirty="0" smtClean="0">
                <a:latin typeface="Arial" charset="0"/>
                <a:cs typeface="Arial" charset="0"/>
              </a:rPr>
              <a:t>Сертификационный центр – </a:t>
            </a:r>
            <a:r>
              <a:rPr lang="en-US" altLang="ru-RU" sz="1800" dirty="0" err="1" smtClean="0">
                <a:latin typeface="Arial" charset="0"/>
                <a:cs typeface="Arial" charset="0"/>
              </a:rPr>
              <a:t>AutoDesk</a:t>
            </a:r>
            <a:endParaRPr lang="en-US" altLang="ru-RU" sz="1800" dirty="0" smtClean="0">
              <a:latin typeface="Arial" charset="0"/>
              <a:cs typeface="Arial" charset="0"/>
            </a:endParaRPr>
          </a:p>
          <a:p>
            <a:pPr marL="341313" algn="just" defTabSz="912813"/>
            <a:r>
              <a:rPr lang="ru-RU" altLang="ru-RU" sz="1800" dirty="0" smtClean="0">
                <a:latin typeface="Arial" charset="0"/>
                <a:cs typeface="Arial" charset="0"/>
              </a:rPr>
              <a:t>Сертификационный центр -</a:t>
            </a:r>
            <a:r>
              <a:rPr lang="en-US" altLang="ru-RU" sz="1800" dirty="0" smtClean="0">
                <a:latin typeface="Arial" charset="0"/>
                <a:cs typeface="Arial" charset="0"/>
              </a:rPr>
              <a:t> Microsoft IT Academy </a:t>
            </a:r>
          </a:p>
          <a:p>
            <a:pPr marL="341313" algn="just" defTabSz="912813"/>
            <a:r>
              <a:rPr lang="ru-RU" altLang="ru-RU" sz="1800" dirty="0" smtClean="0">
                <a:latin typeface="Arial" charset="0"/>
                <a:cs typeface="Arial" charset="0"/>
              </a:rPr>
              <a:t>Сертификационный центр -</a:t>
            </a:r>
            <a:r>
              <a:rPr lang="en-US" altLang="ru-RU" sz="1800" dirty="0" smtClean="0">
                <a:latin typeface="Arial" charset="0"/>
                <a:cs typeface="Arial" charset="0"/>
              </a:rPr>
              <a:t> Konica Minolta</a:t>
            </a:r>
            <a:endParaRPr lang="ru-RU" altLang="ru-RU" sz="1800" dirty="0" smtClean="0">
              <a:latin typeface="Arial" charset="0"/>
              <a:cs typeface="Arial" charset="0"/>
            </a:endParaRPr>
          </a:p>
          <a:p>
            <a:pPr marL="341313" algn="just" defTabSz="912813"/>
            <a:r>
              <a:rPr lang="ru-RU" altLang="ru-RU" sz="1800" dirty="0" smtClean="0">
                <a:latin typeface="Arial" charset="0"/>
                <a:cs typeface="Arial" charset="0"/>
              </a:rPr>
              <a:t>Сертификационный центр –</a:t>
            </a:r>
            <a:r>
              <a:rPr lang="en-US" altLang="ru-RU" sz="1800" dirty="0" smtClean="0">
                <a:latin typeface="Arial" charset="0"/>
                <a:cs typeface="Arial" charset="0"/>
              </a:rPr>
              <a:t> PERCO (</a:t>
            </a:r>
            <a:r>
              <a:rPr lang="ru-RU" altLang="ru-RU" sz="1800" dirty="0" err="1" smtClean="0">
                <a:latin typeface="Arial" charset="0"/>
                <a:cs typeface="Arial" charset="0"/>
              </a:rPr>
              <a:t>инф</a:t>
            </a:r>
            <a:r>
              <a:rPr lang="ru-RU" altLang="ru-RU" sz="1800" dirty="0" smtClean="0">
                <a:latin typeface="Arial" charset="0"/>
                <a:cs typeface="Arial" charset="0"/>
              </a:rPr>
              <a:t>. Безопасность)</a:t>
            </a:r>
          </a:p>
          <a:p>
            <a:pPr marL="341313" algn="just" defTabSz="912813"/>
            <a:endParaRPr lang="ru-RU" altLang="ru-RU" sz="1800" dirty="0" smtClean="0">
              <a:latin typeface="Arial" charset="0"/>
              <a:cs typeface="Arial" charset="0"/>
            </a:endParaRPr>
          </a:p>
          <a:p>
            <a:pPr marL="341313" algn="just" defTabSz="912813">
              <a:lnSpc>
                <a:spcPct val="90000"/>
              </a:lnSpc>
            </a:pPr>
            <a:endParaRPr lang="ru-RU" altLang="ru-RU" sz="1800" dirty="0" smtClean="0">
              <a:latin typeface="Arial" charset="0"/>
              <a:cs typeface="Arial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7277100" cy="430213"/>
          </a:xfrm>
        </p:spPr>
        <p:txBody>
          <a:bodyPr rtlCol="0">
            <a:spAutoFit/>
          </a:bodyPr>
          <a:lstStyle/>
          <a:p>
            <a:pPr>
              <a:defRPr/>
            </a:pPr>
            <a:r>
              <a:rPr lang="ru-RU" altLang="ru-RU" sz="2200" b="1" dirty="0" smtClean="0">
                <a:ea typeface="+mn-ea"/>
                <a:cs typeface="Times New Roman" pitchFamily="18" charset="0"/>
              </a:rPr>
              <a:t>ЦЕНТРЫ МЕЖДУНАРОДНЫХ КОМПАНИЙ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2963"/>
            <a:ext cx="32908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725"/>
            <a:ext cx="26479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925" y="4362450"/>
            <a:ext cx="3319463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0925" y="3357563"/>
            <a:ext cx="1743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7"/>
          <p:cNvPicPr>
            <a:picLocks noChangeAspect="1" noChangeArrowheads="1"/>
          </p:cNvPicPr>
          <p:nvPr/>
        </p:nvPicPr>
        <p:blipFill>
          <a:blip r:embed="rId6" cstate="print"/>
          <a:srcRect l="4623" r="6285"/>
          <a:stretch>
            <a:fillRect/>
          </a:stretch>
        </p:blipFill>
        <p:spPr bwMode="auto">
          <a:xfrm>
            <a:off x="3563938" y="5534025"/>
            <a:ext cx="11795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5157788"/>
            <a:ext cx="1992312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AutoShape 13" descr="data:image/png;base64,iVBORw0KGgoAAAANSUhEUgAAAW8AAACJCAMAAADUiEkNAAAAllBMVEX///8UKKAAAJkAHZ4LI59udboAFJwQJZ8AGZ0AH54ABpodL6MAEJsAF5xJVK48SKvT1emkqNKLkMYAC5uZns7s7fbW2Ovy8/nJzOSztthyebyUmcv4+fyjp9IoOKWusteCiMO8v95ja7fi5PFkbLdZYrSIjcZ9g8FBTaw0QagtO6bCxeFxd7t9hME4RKnMzuVRW7FFUa2D4Yg7AAAQWElEQVR4nO1d6XqqMBDVgAQQVMQNFVFxt632/V/usiWZsCh4sW6cP/0KSMjJMFsmoVarUKFChQoVKlSoUKFChbtj2nfdQed0XFiWZRi23SOwbcOwrMVxdOq4bn/66Od8UXj0do6WMZmPl+d2U1dRAFU1TU3TJA86gf+Pd8w01fAiU9y3VtuubR0HFfuXMXRPC6M7Xu5wQK6pSbosKKKI60WARVERdEkz/Zsc1tuedeo/umfPhKl7suz5aif6HHsUewwXI/gSfOo1T/Cb643z4bQPBwt7s/zRApblMklOAVZkj3atNXcGj+73X2PqHo3N8uAJnenTfE+WExBlb3h/vi330ST8Cdyj/X0WH8EzT7qgIWllvDHnw46zWTd9ooX7qo3cwIqEpIY1fDQzZaN/Mr5bpqehZeU5iAbAnpzv7HcR82nHmbc0pHoi/WhiL0CU0I/96lLuHifLui/Tz8w0hUf5+vhoym6Fa21aKjL159Mel6CoSu/lYtGBM28j9CJCHQeW0Px11IprzXce1U+tqa9CRvMXkPHhcXJWX1WqY9CR/Wg6L8J1xk1fVz+ap/JgHp7UPZyeemtPrIWXMos5IKLJo6lNYHjctJH6TmINYbaeSYsPF/MZMt9CW2dBwE+Stx0eA67fTYUkIJqPV+LTUXf/CVwHELXHSvig13pzHRKD2HwY131nZSL9g7gOIC8fQvaoO/N8vkd3/hFAi7/muu8skfohCjsJjP+U7MFkj7Q3dbDzwbT+jOzjVv48jR2H2P4TrofWEplvF6XfAnR/n7DvnD9ciwBod7aYfWOHpE/XIgB6955k2+2KbB7C173IHlaSnQLlPiHP1DpXZKdBWN2B7eMKaRXZqZDnZZM9mJvmRwbruSAZpZI9tGeoIvsCUKdEthdrJFVBzUWopZHtbiSzimquoDR30NqhB2T9sKgIwl8X13tN3twmOpXCtvu92iGkpxAuCjHEX4HM0/Ffxu+MdRXh1rLRWO8klLDQ7Nc4foBRhfkWcOK3id5I/lqpxrix3Jm3pPDFQyl0R6T36lqigd+vBo8lT7gSO70ip8U1f2IcuzFqTjq0xGA4mmsSd5r+ejwLaBRb5EHGO0I4no25FsIr4aXNWJs/YPlCf7FCckG+UckVswaKibiZaGCK+CeInyenE4m0Gby1PkvcuIfAO66y9Uvn4DDww7qEJbHF32Gi12OX7qDa0Npx32K4jff3MsrPxrqxpCtK1gDUuSsS9vogZgwE5NtMMzv9OmNHZdS0cvPdCcdaYuV+bcA3Sss0dcwihKew8b9wr4hvrcYrFDN+uiFkiMIP67s0Tm27zzp/E9+1UB1KPXoA8K32ammI9fcitE3qLf4P0UsZ9Wh35YK6FD/dC08LCUrZu51pdSzz//j+CsZaT+NbWWe1qeal+7+MZeY8HKefhTk9TvPsRxNcgAX2w+i6SMhs7miN8OYDjbIax0TAb+M7bFtmtZWM7+x5mZ+8ruHtUzvTHgJpAGt53gLFdAbtaw452qed4N5ALLLbcKeJoWXjuiZ6CNdZY8Petgva3hAqb+M7lBU9hW8FpvX6A8iclXDKMui+1TeZTpAExmqCBFEGlqALnCRE3YROg17A8c1KjubcaXJDZqQo38I36zmSBF1lHVmQvt/Gd+3Xv1ZmapbyDabBpmeE0J71f5hPg6N0/X8V0y7yNKzGDoQyMaf/G8ARRlQdWD98p0iXmU77jf42A51ADO2Znqd2lr00tW9f2YMysQ5RpgX5Hkaj25My+AbydPbbFEBpWq61tuY2wWQeeLIddHFPj/QDvoE5AXwD6Z0wT2UO4jLghvxEIhPwisk4sJ/RSAj49GcFjk2tNiCyVpDvaWQtAmUGjA7jO9Zf8OYCw3KBbvZ6F0EP6XGaahf4FlgrDUTXaTlA4Ym/9IpdZAUD/4X8ss862iDDpLIcxEooiW/iR/kGV2CimMJ3h7cvNaDoyqbbkQlTQL5rG/8BwLScw/gGkcOeCcQAKDygQnfRxYH9ITZrxDq6JXybzD05IZ4M90a+a2qk+L6FVL6BGxWprEJ8o/R44TKOTRBLwThm7Ae1or/7UACgLcBDIWZxoMcoMv3cjmLGYDjI1b0UviWmv2uOH8TjGcWt/qAatec7qyBneoFv9pItr/GNbohz3F8uVcBFpgtJz2iIWvE+AlFEk90J6KHdLPwbDAe5f4Px/U34Bv6JNzoz0y+DJCD3Lco3lUDEacFsvnGTDPHhCtt1VHwKbfqFeKMg8UsKN+mTaMyLOalQl7OLgR76JdT69p44Nk3GN/WtscK1baspo12Ub5M8qqccgK+dzXfKGKdDzI7OMmEn6MQyf0W/gZJvFVAWjgZMbI8RBEbhl2h4r8vEsZkixjfz64FDGFzUTY52Ub4lMq/oGXMgAxf4zgmhXjhH1ZmZyfvI8Qyde0Zxvwg4sp5wsswUiOiBrtypFr2WdLkD+J5QvrEWW5M+HMfbLsq3SOrMPHcP6LgMvhUN4pI7qGalXTIxTfQlRDJeGs1ika3GBeNQmTO+meVuk/SZJ2Kk947E+AZvRTLz47b4KK8w3zRomolX+VYaFsDinEk4Lh5ULqSsOYyUfPCET78Do1rHkAIg38D3Es60R2SktgLj2wZxq3BI7LpgqVChFeV7hmkCQU/jmwthdZ7Fcda8mqAU3bVturwwgWGuE0tmByLsNOPK9zmAtDOJAOVGOzHSOENEo7edmM53XdQSVmi4AxcU55t4AB0EDmfwzS/OzuIbFS4VXFwulBKkRDHzdM9+AYIiPw4BlbjU1eBzFUTjSHUSjCIwZgY3QYlTYogG02dF+T5gGumaIOb9D74FVHjpSOPa7BxGrYT1nVHZBbrZt5DAzWIpTDAIM0zCo5YSqUsX8u1IfOOyxLspHlZUxRfley/SMW7ILLV2M98YnYvuMzOoZ0QxEAoax+7LjCHooq8LgJFjET149BkmevFbizToQgN8J/LMWD3EqznoYBfl+0ek+m6hsvfyVv0tFF8XZeecepbjW030iByCvFLwSCAHwPhmjz7DpFbXIAHwRAc/WiTz+iI68+/X6db8yU6k798QMcFI5xvv1+sWU6UJvkXUKLwZxDL/PKgkcGqcpkdYRjBMeYM5CjIJD+dmD5j0aoQiTeF7kfR8Ct/++8XnlcmNi/LtPyBpasfITefbi3AVEKTH+daahYuo+s0rlSyKSYE9ZcV5KtF8Agy7A6pU5lJ80dwTyws0MYni+4QtGQO+WZQUbdvtwbuNLsOqEMJlUb59j4k8X4/N8WXwXediXJ5v4YaJnFN6iAPobpxGETp+PYkgghm9KJEHwuJwygk8IvXtwDHgoqtD+jM2Q0T5NjsDAr8pjGC+ULuNbz+nSmKBARvjwnyLaFV8PzbnquqWQawT1O8oYH4pKngApjB8RuD7jQh3PN/kv0iBnkzIN/0NsANhU2CuhQzKLXzTF5IFkwX5xqh9w77Uk+uqO8F3XWUGOQq8TabVQ9cCxG10jpXnm0hYNFL+W8D4pomiBN/gxqMcfG9S+A5y2GTcUvLfLD1H+E7qb6zVb1lc+Z3DUib5Bkci+YZT9npMSGqkdhkEnd59SA4x4tjX8nn4FpnDTOWbmawE33TiAvAdTMyRN5Kxlj2fpiUKNSSteJ7bwzhPvhGohmj2ABi+uRynJZrqBUfIHBSoM9D5K2phxSBzcgYpfk/EN8z7hteAmaUw2w7etkYW33CWMATjmw77NDFfHFyUcItzYpsrvQtXEY6lWPvh/BKIikmpZULiOV5k/goy0ZPCN7soPAb2UyTFckCcR741UkCdIq3HAHyHDlOiAiqtHsJGgiLAbILpb+nYvW37tU0+txv6etMDkjQ0ZwdCgYezXihBLnGmwdyvzze3unzA803ngsGr7HVeNRHIMZO5RFh+6EgI7cFA0i4CvkMdk1g8RvmGZ07b9Rd4zgHS0ebGze6MvFEOJ4gjwwH/RgE9yG4QpoDOIYdUnm8uMxHohhS+udLJ4egIH4X4MPz8Ux/6aCf6BgO+w8lR5VzjQfkGJiKO8c1se69eTrph3joOYi6ZgiFOQ4rIA7umxakM7ADjmyVmsgsfFzQmMjNdBTadnuAbqOkQoF4zq/rPvX073mGBav3M0vFpJD7g0UkmFdg1UlUK/Db/d5xYhkmAFL4TYkjBZv6hM8Shw2QK8B3Z+PgoMb6xUP7+mLkra/1nnWXcpBWKDwbnSSUD1tmxyGkFb0EwTsD3CF8BdgDURZoZm1qsQBZCTl+oPgRbtgO+I59ciNVBgXp75VA24ZOchbUhhJ/UwHUdOQjwyc9Jr4rIPHhNAr6B/XSz+c6ooGlwHdDSpldcsOYE8k1izthyC7ieRBGKFzZcQpGVEUH7UjLHe5oRCYMGnYoU9ORCtQNUsRr7WRi6gCGCzyftE+uij81Yvl7AcR0+7XIaU9wNOiEGJAbSnA7AYA8vx6hV5vKyPGWeHLA6M6DlGlo7lufCTQZ2sM4O4vhlUdfo/4n7cMaFX5tXG9izpPHBptgdMf9m0UCxERFVApoCkVSI2C1F01zax4HrlrDuKb9vAtqXUH3VNRzLMiaNGb8HB04rQEoezD6QdQFoXG2vtpv5dvWDMjZbwbKJtP15fW41UTlbTCpeqwenBFXeLireUY8U3a/UlPSH7L4mCoIsX1tcLYqFP76YfS8NfZeyqG9wg3h/HAT0k5ijvhHbMl62t4Zoqt/lfXUxba+BChRYR60ytyKt1MklCKg+KXdfTKdQrPNRUEw0LnMTpADdK/Pxnwr/q3P32IE0s8bzk+GR/VuGq52CRsV3DMEnLO+2mXHlDnLwyN737vn5lkmO2sxPgU/2vb+He0xZovORUDT0a9x/T/Scmxy8OQQTrZ2/+T5o4Wzsu8GLILXx4s8+KrcotqzwzaBIaNYtPai5iOanJlD8HPn6D1R2DMeP1OCeeWzOy52XzIvVp4X0oo7Q0rmz43cBsw8ymaKnRHaTv9XYcQw/5IMLWNDQYXN8/Pdt3fcn3Oe6+b34Gx/7KvrNd06j+Dpktl08yWeEQ5zf1A0XdRX9bI5PItcAvWtL014OvgpB58no8fo6Fe7+jVJXvgppfjnlTavfA0bahlAvB1EOxPoJVUgC003hjfKfCqKvQdpz6/Hfe8+L4eZFP6QTSPXP9sk1SAqmNlZf6ms6WNFNpP7OrZejmuC4fpFP/Hn6Q0X15eT4OgokHUPjyb8XKgqSiszW3Om8gFnMhb69Q9rzfekZK7In02rr2zg9VbxYBobWl44k5Tk4x55ImwjV1xun83ZMM7jGSvLk/IG6xZNon2jlvLWP7pPGiuXCteZthDT5rz8PF/CMDsuN8SFEQwysTUtCqibfV79gn2ZPQyNtv5zbi8G7mMPb0D85m3UTebTrZX4N0f+6oh6wjJTdam5bp8+T50vod6zedr33+TH9FVOFlyVh0WNY9ig2gy3A8G497hqLkfvZ0nwV0/7gaNnd7aq1F81g3zRVNU1/1ZoHncD/xztmmmq0v5qq19ut5Xg+Mazjye1Xonwbpn3X7ZxGx4VlGYZt9whs2zD87ZuPp87AreitUKFChQoVKlSoUKHCn+AfLlNPZFxbmQkAAAAASUVORK5CYII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/>
            <a:endParaRPr lang="ru-RU"/>
          </a:p>
        </p:txBody>
      </p:sp>
      <p:pic>
        <p:nvPicPr>
          <p:cNvPr id="27660" name="Picture 15" descr="https://encrypted-tbn1.gstatic.com/images?q=tbn:ANd9GcQipXIG5ctUWaMqwAt0IdNjtYgBtqMK13zfEoPgX-yn-Q3tbmB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5724525"/>
            <a:ext cx="1936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4" descr="https://encrypted-tbn2.gstatic.com/images?q=tbn:ANd9GcRNLeQWStEn2TyS3CT9XAKltmTQtbvHwiOUJNR_a0jIKVEhF5ILL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00" y="3860800"/>
            <a:ext cx="160813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5" descr="http://seeklogo.com/images/P/Perco-logo-5C520E7637-seeklogo.com.gif"/>
          <p:cNvPicPr>
            <a:picLocks noChangeAspect="1" noChangeArrowheads="1"/>
          </p:cNvPicPr>
          <p:nvPr/>
        </p:nvPicPr>
        <p:blipFill>
          <a:blip r:embed="rId10" cstate="print"/>
          <a:srcRect t="29633" b="31519"/>
          <a:stretch>
            <a:fillRect/>
          </a:stretch>
        </p:blipFill>
        <p:spPr bwMode="auto">
          <a:xfrm>
            <a:off x="0" y="6253163"/>
            <a:ext cx="1557338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kk-KZ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Инструменты </a:t>
            </a:r>
            <a:r>
              <a:rPr lang="kk-KZ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гарантии качества подготовки </a:t>
            </a:r>
            <a:r>
              <a:rPr lang="kk-KZ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специалистов</a:t>
            </a:r>
            <a:endParaRPr lang="ru-RU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142875" y="1357313"/>
            <a:ext cx="8786813" cy="4500562"/>
            <a:chOff x="142844" y="1357298"/>
            <a:chExt cx="8786874" cy="4500594"/>
          </a:xfrm>
        </p:grpSpPr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1571604" y="1928802"/>
              <a:ext cx="3071834" cy="3857652"/>
              <a:chOff x="1000100" y="2143116"/>
              <a:chExt cx="3071834" cy="3857652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000100" y="2143116"/>
                <a:ext cx="3071834" cy="38576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1285852" y="2643181"/>
                <a:ext cx="2428892" cy="71438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k-KZ" sz="1400" dirty="0">
                    <a:solidFill>
                      <a:srgbClr val="0070C0"/>
                    </a:solidFill>
                  </a:rPr>
                  <a:t>Учебно-образовательная программа</a:t>
                </a:r>
                <a:endParaRPr lang="ru-RU" sz="1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1285852" y="3643313"/>
                <a:ext cx="2428892" cy="71438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k-KZ" sz="1400" dirty="0">
                    <a:solidFill>
                      <a:srgbClr val="0070C0"/>
                    </a:solidFill>
                  </a:rPr>
                  <a:t>Студенты</a:t>
                </a:r>
                <a:endParaRPr lang="ru-RU" sz="1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1285852" y="4714884"/>
                <a:ext cx="2428892" cy="714380"/>
              </a:xfrm>
              <a:prstGeom prst="round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kk-KZ" sz="1400" dirty="0">
                    <a:solidFill>
                      <a:srgbClr val="0070C0"/>
                    </a:solidFill>
                  </a:rPr>
                  <a:t>Профессорско-преподавательский состав</a:t>
                </a:r>
                <a:endParaRPr lang="ru-RU" sz="14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12" name="Прямая со стрелкой 11"/>
            <p:cNvCxnSpPr/>
            <p:nvPr/>
          </p:nvCxnSpPr>
          <p:spPr>
            <a:xfrm>
              <a:off x="142844" y="3786190"/>
              <a:ext cx="1285884" cy="1587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90" name="TextBox 12"/>
            <p:cNvSpPr txBox="1">
              <a:spLocks noChangeArrowheads="1"/>
            </p:cNvSpPr>
            <p:nvPr/>
          </p:nvSpPr>
          <p:spPr bwMode="auto">
            <a:xfrm>
              <a:off x="142844" y="3357562"/>
              <a:ext cx="1290738" cy="30777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400">
                  <a:solidFill>
                    <a:srgbClr val="0070C0"/>
                  </a:solidFill>
                </a:rPr>
                <a:t>Абитуриенты</a:t>
              </a:r>
              <a:endParaRPr lang="ru-RU" sz="1400">
                <a:solidFill>
                  <a:srgbClr val="0070C0"/>
                </a:solidFill>
              </a:endParaRPr>
            </a:p>
          </p:txBody>
        </p:sp>
        <p:sp>
          <p:nvSpPr>
            <p:cNvPr id="41991" name="TextBox 13"/>
            <p:cNvSpPr txBox="1">
              <a:spLocks noChangeArrowheads="1"/>
            </p:cNvSpPr>
            <p:nvPr/>
          </p:nvSpPr>
          <p:spPr bwMode="auto">
            <a:xfrm>
              <a:off x="1785918" y="5429264"/>
              <a:ext cx="12294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400">
                  <a:solidFill>
                    <a:srgbClr val="0070C0"/>
                  </a:solidFill>
                </a:rPr>
                <a:t>Университет</a:t>
              </a:r>
              <a:endParaRPr lang="ru-RU" sz="1400">
                <a:solidFill>
                  <a:srgbClr val="0070C0"/>
                </a:solidFill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4714876" y="3786190"/>
              <a:ext cx="1285884" cy="1587"/>
            </a:xfrm>
            <a:prstGeom prst="straightConnector1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6072198" y="3500438"/>
              <a:ext cx="1643073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sz="1400" dirty="0">
                  <a:solidFill>
                    <a:srgbClr val="0070C0"/>
                  </a:solidFill>
                </a:rPr>
                <a:t>Рынок труда</a:t>
              </a:r>
            </a:p>
            <a:p>
              <a:pPr algn="ctr">
                <a:defRPr/>
              </a:pPr>
              <a:endParaRPr lang="kk-KZ" sz="1400" dirty="0">
                <a:solidFill>
                  <a:srgbClr val="0070C0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429520" y="1928802"/>
              <a:ext cx="1500198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sz="1400" dirty="0">
                  <a:solidFill>
                    <a:srgbClr val="0070C0"/>
                  </a:solidFill>
                </a:rPr>
                <a:t>Выпускники</a:t>
              </a:r>
            </a:p>
            <a:p>
              <a:pPr algn="ctr">
                <a:defRPr/>
              </a:pPr>
              <a:r>
                <a:rPr lang="kk-KZ" sz="1400" dirty="0">
                  <a:solidFill>
                    <a:srgbClr val="0070C0"/>
                  </a:solidFill>
                </a:rPr>
                <a:t>Сертификация специалистов</a:t>
              </a:r>
              <a:r>
                <a:rPr lang="en-US" sz="1400" dirty="0">
                  <a:solidFill>
                    <a:srgbClr val="0070C0"/>
                  </a:solidFill>
                </a:rPr>
                <a:t> EUR ING, FEANI</a:t>
              </a:r>
              <a:endParaRPr lang="kk-KZ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22" name="Соединительная линия уступом 21"/>
            <p:cNvCxnSpPr>
              <a:stCxn id="17" idx="1"/>
              <a:endCxn id="16" idx="0"/>
            </p:cNvCxnSpPr>
            <p:nvPr/>
          </p:nvCxnSpPr>
          <p:spPr>
            <a:xfrm rot="10800000" flipV="1">
              <a:off x="6894529" y="2463793"/>
              <a:ext cx="534991" cy="1036645"/>
            </a:xfrm>
            <a:prstGeom prst="bentConnector2">
              <a:avLst/>
            </a:prstGeom>
            <a:ln w="158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6143636" y="4786322"/>
              <a:ext cx="1500198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sz="1400" dirty="0">
                  <a:solidFill>
                    <a:srgbClr val="0070C0"/>
                  </a:solidFill>
                </a:rPr>
                <a:t>Сертификация ППС </a:t>
              </a:r>
              <a:r>
                <a:rPr lang="en-US" sz="1400" dirty="0">
                  <a:solidFill>
                    <a:srgbClr val="0070C0"/>
                  </a:solidFill>
                </a:rPr>
                <a:t>IGIP</a:t>
              </a:r>
              <a:endParaRPr lang="kk-KZ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28" name="Соединительная линия уступом 27"/>
            <p:cNvCxnSpPr>
              <a:stCxn id="26" idx="1"/>
              <a:endCxn id="8" idx="3"/>
            </p:cNvCxnSpPr>
            <p:nvPr/>
          </p:nvCxnSpPr>
          <p:spPr>
            <a:xfrm rot="10800000">
              <a:off x="4286248" y="4857760"/>
              <a:ext cx="1857388" cy="465141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рямоугольник 30"/>
            <p:cNvSpPr/>
            <p:nvPr/>
          </p:nvSpPr>
          <p:spPr>
            <a:xfrm>
              <a:off x="4857752" y="1357298"/>
              <a:ext cx="1643074" cy="1071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k-KZ" sz="1400" dirty="0">
                  <a:solidFill>
                    <a:srgbClr val="0070C0"/>
                  </a:solidFill>
                </a:rPr>
                <a:t>Аккредитация ОП </a:t>
              </a:r>
              <a:r>
                <a:rPr lang="en-US" sz="1400" dirty="0">
                  <a:solidFill>
                    <a:srgbClr val="0070C0"/>
                  </a:solidFill>
                </a:rPr>
                <a:t>ENAEE </a:t>
              </a:r>
              <a:r>
                <a:rPr lang="kk-KZ" sz="1400" dirty="0">
                  <a:solidFill>
                    <a:srgbClr val="0070C0"/>
                  </a:solidFill>
                </a:rPr>
                <a:t>с выдачей лейбла </a:t>
              </a:r>
              <a:r>
                <a:rPr lang="en-US" sz="1400" dirty="0">
                  <a:solidFill>
                    <a:srgbClr val="0070C0"/>
                  </a:solidFill>
                </a:rPr>
                <a:t>EUR-ACE</a:t>
              </a:r>
              <a:endParaRPr lang="kk-KZ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33" name="Соединительная линия уступом 32"/>
            <p:cNvCxnSpPr>
              <a:stCxn id="31" idx="1"/>
              <a:endCxn id="6" idx="3"/>
            </p:cNvCxnSpPr>
            <p:nvPr/>
          </p:nvCxnSpPr>
          <p:spPr>
            <a:xfrm rot="10800000" flipV="1">
              <a:off x="4286248" y="1892289"/>
              <a:ext cx="571504" cy="893769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fld id="{F9869716-417D-43DD-8DE3-BA3737E2B5E9}" type="slidenum">
              <a:rPr lang="ru-RU" sz="1800" b="1" smtClean="0"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0" name="Объект 2"/>
          <p:cNvSpPr>
            <a:spLocks noGrp="1"/>
          </p:cNvSpPr>
          <p:nvPr>
            <p:ph sz="quarter" idx="4294967295"/>
          </p:nvPr>
        </p:nvSpPr>
        <p:spPr>
          <a:xfrm>
            <a:off x="595064" y="1600200"/>
            <a:ext cx="8153400" cy="4495800"/>
          </a:xfrm>
        </p:spPr>
        <p:txBody>
          <a:bodyPr>
            <a:normAutofit/>
          </a:bodyPr>
          <a:lstStyle/>
          <a:p>
            <a:pPr marL="0" indent="0" algn="ctr">
              <a:buFont typeface="Arial" pitchFamily="34" charset="0"/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71863"/>
            <a:ext cx="87137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usur.ru/export/sites/ru.tusur.new/ru/innovation/triplehelix/triple.png_1614533458.png"/>
          <p:cNvPicPr>
            <a:picLocks noChangeAspect="1" noChangeArrowheads="1"/>
          </p:cNvPicPr>
          <p:nvPr/>
        </p:nvPicPr>
        <p:blipFill>
          <a:blip r:embed="rId2" cstate="print"/>
          <a:srcRect l="7561" b="32967"/>
          <a:stretch>
            <a:fillRect/>
          </a:stretch>
        </p:blipFill>
        <p:spPr bwMode="auto">
          <a:xfrm>
            <a:off x="4479925" y="941388"/>
            <a:ext cx="16875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http://www.tusur.ru/export/sites/ru.tusur.new/ru/innovation/triplehelix/triple.png_1614533458.png"/>
          <p:cNvPicPr>
            <a:picLocks noChangeAspect="1" noChangeArrowheads="1"/>
          </p:cNvPicPr>
          <p:nvPr/>
        </p:nvPicPr>
        <p:blipFill>
          <a:blip r:embed="rId2" cstate="print"/>
          <a:srcRect l="7561" b="32967"/>
          <a:stretch>
            <a:fillRect/>
          </a:stretch>
        </p:blipFill>
        <p:spPr bwMode="auto">
          <a:xfrm>
            <a:off x="4448175" y="3462338"/>
            <a:ext cx="16875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400800" y="2281238"/>
            <a:ext cx="2190750" cy="1511300"/>
          </a:xfrm>
          <a:prstGeom prst="rect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900" b="1" dirty="0"/>
              <a:t>Новая индустриализация страны</a:t>
            </a:r>
          </a:p>
        </p:txBody>
      </p:sp>
      <p:sp>
        <p:nvSpPr>
          <p:cNvPr id="7173" name="Заголовок 1"/>
          <p:cNvSpPr txBox="1">
            <a:spLocks/>
          </p:cNvSpPr>
          <p:nvPr/>
        </p:nvSpPr>
        <p:spPr bwMode="auto">
          <a:xfrm>
            <a:off x="457200" y="231775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ЭКОНОМИКА</a:t>
            </a:r>
            <a:r>
              <a:rPr lang="ru-RU" sz="2400" b="1" dirty="0">
                <a:latin typeface="Calibri" pitchFamily="34" charset="0"/>
              </a:rPr>
              <a:t>, ОСНОВАННАЯ НА ЗНАНИЯХ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Century Gothic" pitchFamily="34" charset="0"/>
              </a:rPr>
              <a:t> </a:t>
            </a:r>
          </a:p>
        </p:txBody>
      </p:sp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457200" y="665163"/>
            <a:ext cx="4178300" cy="4459287"/>
            <a:chOff x="0" y="507321"/>
            <a:chExt cx="4681120" cy="4752528"/>
          </a:xfrm>
        </p:grpSpPr>
        <p:sp>
          <p:nvSpPr>
            <p:cNvPr id="9" name="Равнобедренный треугольник 8"/>
            <p:cNvSpPr/>
            <p:nvPr/>
          </p:nvSpPr>
          <p:spPr>
            <a:xfrm rot="5400000">
              <a:off x="1981161" y="2559891"/>
              <a:ext cx="4752528" cy="64738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1798106" y="3726994"/>
              <a:ext cx="574468" cy="431433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/>
            </a:p>
          </p:txBody>
        </p:sp>
        <p:grpSp>
          <p:nvGrpSpPr>
            <p:cNvPr id="3" name="Группа 25"/>
            <p:cNvGrpSpPr>
              <a:grpSpLocks/>
            </p:cNvGrpSpPr>
            <p:nvPr/>
          </p:nvGrpSpPr>
          <p:grpSpPr bwMode="auto">
            <a:xfrm>
              <a:off x="0" y="588275"/>
              <a:ext cx="4283968" cy="4449684"/>
              <a:chOff x="112544" y="1770688"/>
              <a:chExt cx="4283968" cy="4449684"/>
            </a:xfrm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12544" y="2853757"/>
                <a:ext cx="4284506" cy="2087797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219256" y="1770945"/>
                <a:ext cx="3674466" cy="720747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b="1" dirty="0"/>
                  <a:t>Новая модель трудоустройства</a:t>
                </a:r>
              </a:p>
            </p:txBody>
          </p:sp>
          <p:sp>
            <p:nvSpPr>
              <p:cNvPr id="5" name="Пятиугольник 4"/>
              <p:cNvSpPr/>
              <p:nvPr/>
            </p:nvSpPr>
            <p:spPr>
              <a:xfrm>
                <a:off x="436238" y="2934968"/>
                <a:ext cx="3686916" cy="543097"/>
              </a:xfrm>
              <a:prstGeom prst="homePlat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sz="2000" b="1" dirty="0"/>
                  <a:t>Дуальное обучение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308184" y="5295158"/>
                <a:ext cx="3599767" cy="92546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ru-RU" b="1" dirty="0" err="1"/>
                  <a:t>Бизнес-инкубирование</a:t>
                </a:r>
                <a:r>
                  <a:rPr lang="ru-RU" b="1" dirty="0"/>
                  <a:t>  </a:t>
                </a:r>
              </a:p>
              <a:p>
                <a:pPr algn="ctr" eaLnBrk="0" hangingPunct="0">
                  <a:defRPr/>
                </a:pPr>
                <a:r>
                  <a:rPr lang="ru-RU" b="1" dirty="0"/>
                  <a:t>и инновационное предпринимательство  </a:t>
                </a:r>
                <a:endParaRPr lang="ru-RU" dirty="0"/>
              </a:p>
            </p:txBody>
          </p:sp>
          <p:sp>
            <p:nvSpPr>
              <p:cNvPr id="17" name="Стрелка вниз 16"/>
              <p:cNvSpPr/>
              <p:nvPr/>
            </p:nvSpPr>
            <p:spPr>
              <a:xfrm rot="10800000">
                <a:off x="1907092" y="2420632"/>
                <a:ext cx="576247" cy="433125"/>
              </a:xfrm>
              <a:prstGeom prst="down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ru-RU"/>
              </a:p>
            </p:txBody>
          </p:sp>
          <p:sp>
            <p:nvSpPr>
              <p:cNvPr id="19" name="Пятиугольник 18"/>
              <p:cNvSpPr/>
              <p:nvPr/>
            </p:nvSpPr>
            <p:spPr>
              <a:xfrm>
                <a:off x="436238" y="3628644"/>
                <a:ext cx="3715373" cy="522795"/>
              </a:xfrm>
              <a:prstGeom prst="homePlat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b="1" dirty="0"/>
                  <a:t>Smart Education</a:t>
                </a:r>
                <a:endParaRPr lang="ru-RU" sz="2000" b="1" dirty="0"/>
              </a:p>
            </p:txBody>
          </p:sp>
          <p:sp>
            <p:nvSpPr>
              <p:cNvPr id="20" name="Пятиугольник 19"/>
              <p:cNvSpPr/>
              <p:nvPr/>
            </p:nvSpPr>
            <p:spPr>
              <a:xfrm>
                <a:off x="427346" y="4246184"/>
                <a:ext cx="3717151" cy="522796"/>
              </a:xfrm>
              <a:prstGeom prst="homePlat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sz="2000" b="1" dirty="0"/>
                  <a:t>Professional </a:t>
                </a:r>
                <a:r>
                  <a:rPr lang="ru-RU" sz="2000" b="1" dirty="0"/>
                  <a:t> </a:t>
                </a:r>
                <a:r>
                  <a:rPr lang="en-US" sz="2000" b="1" dirty="0"/>
                  <a:t>Lifelong  Education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602413" y="1176338"/>
            <a:ext cx="18319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00B050"/>
                </a:solidFill>
                <a:cs typeface="+mn-cs"/>
              </a:rPr>
              <a:t>Государство</a:t>
            </a:r>
          </a:p>
          <a:p>
            <a:pPr eaLnBrk="0" hangingPunct="0">
              <a:defRPr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Университеты</a:t>
            </a:r>
            <a:endParaRPr lang="ru-RU" b="1" dirty="0">
              <a:solidFill>
                <a:srgbClr val="00B050"/>
              </a:solidFill>
              <a:cs typeface="+mn-cs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cs typeface="+mn-cs"/>
              </a:rPr>
              <a:t>Бизнес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B006C-96CC-414B-9A0D-659036417D36}" type="slidenum">
              <a:rPr lang="kk-KZ"/>
              <a:pPr>
                <a:defRPr/>
              </a:pPr>
              <a:t>3</a:t>
            </a:fld>
            <a:endParaRPr lang="kk-KZ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3238" y="5045075"/>
            <a:ext cx="8245475" cy="18129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инновационной экономики и экономики знаний генерация новых знаний и технологий достигается за счёт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усилий университетов, государства и бизнеса,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являющихся ключевыми элементами инновационной системы любой страны.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4487863" y="2393950"/>
            <a:ext cx="2016125" cy="1366838"/>
          </a:xfrm>
          <a:prstGeom prst="rightArrowCallout">
            <a:avLst>
              <a:gd name="adj1" fmla="val 25000"/>
              <a:gd name="adj2" fmla="val 50000"/>
              <a:gd name="adj3" fmla="val 31265"/>
              <a:gd name="adj4" fmla="val 68504"/>
            </a:avLst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МОДЕЛЬ ТРОЙНОЙ СПИРАЛИ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424863" cy="1223963"/>
          </a:xfrm>
        </p:spPr>
        <p:txBody>
          <a:bodyPr bIns="45720"/>
          <a:lstStyle/>
          <a:p>
            <a:r>
              <a:rPr lang="ru-RU" sz="2300" b="1" i="1" smtClean="0">
                <a:solidFill>
                  <a:schemeClr val="accent2"/>
                </a:solidFill>
                <a:latin typeface="Arial Cyr" pitchFamily="34" charset="0"/>
              </a:rPr>
              <a:t>Европейские инструменты гарантии качества образования (</a:t>
            </a:r>
            <a:r>
              <a:rPr lang="en-US" sz="2300" b="1" i="1" smtClean="0">
                <a:solidFill>
                  <a:schemeClr val="accent2"/>
                </a:solidFill>
                <a:latin typeface="Arial Cyr" pitchFamily="34" charset="0"/>
              </a:rPr>
              <a:t>Quality assurance)</a:t>
            </a:r>
            <a:r>
              <a:rPr lang="ru-RU" sz="2300" b="1" i="1" smtClean="0">
                <a:solidFill>
                  <a:schemeClr val="accent2"/>
                </a:solidFill>
                <a:latin typeface="Arial Cyr" pitchFamily="34" charset="0"/>
              </a:rPr>
              <a:t>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700213"/>
            <a:ext cx="7772400" cy="1512887"/>
          </a:xfrm>
        </p:spPr>
        <p:txBody>
          <a:bodyPr/>
          <a:lstStyle/>
          <a:p>
            <a:pPr marL="469900" indent="-469900" eaLnBrk="1" hangingPunct="1"/>
            <a:r>
              <a:rPr lang="ru-RU" sz="1600" b="1" i="1" smtClean="0">
                <a:solidFill>
                  <a:srgbClr val="0070C0"/>
                </a:solidFill>
              </a:rPr>
              <a:t>Аккредитация</a:t>
            </a:r>
            <a:r>
              <a:rPr lang="en-US" sz="1600" b="1" i="1" smtClean="0">
                <a:solidFill>
                  <a:srgbClr val="0070C0"/>
                </a:solidFill>
                <a:latin typeface="Cambria" pitchFamily="18" charset="0"/>
              </a:rPr>
              <a:t> (accreditation)</a:t>
            </a:r>
            <a:endParaRPr lang="ru-RU" sz="1600" b="1" i="1" smtClean="0">
              <a:solidFill>
                <a:srgbClr val="0070C0"/>
              </a:solidFill>
            </a:endParaRPr>
          </a:p>
          <a:p>
            <a:pPr marL="469900" indent="-469900" eaLnBrk="1" hangingPunct="1"/>
            <a:r>
              <a:rPr lang="ru-RU" sz="1600" b="1" i="1" smtClean="0"/>
              <a:t>Оценивание (</a:t>
            </a:r>
            <a:r>
              <a:rPr lang="en-US" sz="1600" b="1" i="1" smtClean="0">
                <a:latin typeface="Cambria" pitchFamily="18" charset="0"/>
              </a:rPr>
              <a:t>evaluation)</a:t>
            </a:r>
            <a:endParaRPr lang="ru-RU" sz="1600" b="1" i="1" smtClean="0"/>
          </a:p>
          <a:p>
            <a:pPr marL="469900" indent="-469900" eaLnBrk="1" hangingPunct="1"/>
            <a:r>
              <a:rPr lang="ru-RU" sz="1600" b="1" i="1" smtClean="0"/>
              <a:t>Аудит</a:t>
            </a:r>
            <a:r>
              <a:rPr lang="en-US" sz="1600" b="1" i="1" smtClean="0">
                <a:latin typeface="Cambria" pitchFamily="18" charset="0"/>
              </a:rPr>
              <a:t> (audit) </a:t>
            </a:r>
            <a:endParaRPr lang="ru-RU" sz="1600" b="1" i="1" smtClean="0"/>
          </a:p>
          <a:p>
            <a:pPr marL="469900" indent="-469900" eaLnBrk="1" hangingPunct="1"/>
            <a:r>
              <a:rPr lang="ru-RU" sz="1600" b="1" i="1" smtClean="0"/>
              <a:t>Бенчмаркинг </a:t>
            </a:r>
            <a:r>
              <a:rPr lang="en-US" sz="1600" b="1" i="1" smtClean="0">
                <a:latin typeface="Cambria" pitchFamily="18" charset="0"/>
              </a:rPr>
              <a:t>(benchmarking)</a:t>
            </a:r>
            <a:endParaRPr lang="ru-RU" sz="1600" b="1" i="1" smtClean="0"/>
          </a:p>
          <a:p>
            <a:pPr marL="469900" indent="-469900" eaLnBrk="1" hangingPunct="1"/>
            <a:r>
              <a:rPr lang="en-US" sz="1600" b="1" i="1" smtClean="0">
                <a:latin typeface="Cambria" pitchFamily="18" charset="0"/>
              </a:rPr>
              <a:t>SWOT-</a:t>
            </a:r>
            <a:r>
              <a:rPr lang="ru-RU" sz="1600" b="1" i="1" smtClean="0"/>
              <a:t>анализ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468313" y="2997200"/>
            <a:ext cx="8424862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1600">
              <a:solidFill>
                <a:srgbClr val="0070C0"/>
              </a:solidFill>
              <a:latin typeface="Verdana" pitchFamily="34" charset="0"/>
            </a:endParaRPr>
          </a:p>
          <a:p>
            <a:pPr algn="just"/>
            <a:r>
              <a:rPr lang="ru-RU" sz="2000">
                <a:solidFill>
                  <a:srgbClr val="0070C0"/>
                </a:solidFill>
                <a:latin typeface="Verdana" pitchFamily="34" charset="0"/>
              </a:rPr>
              <a:t>Аккредитация (</a:t>
            </a:r>
            <a:r>
              <a:rPr lang="ru-RU" sz="2000" i="1">
                <a:solidFill>
                  <a:srgbClr val="0070C0"/>
                </a:solidFill>
                <a:latin typeface="Verdana" pitchFamily="34" charset="0"/>
              </a:rPr>
              <a:t>лат.  accredo, </a:t>
            </a:r>
            <a:r>
              <a:rPr lang="ru-RU" sz="2000">
                <a:solidFill>
                  <a:srgbClr val="0070C0"/>
                </a:solidFill>
                <a:latin typeface="Verdana" pitchFamily="34" charset="0"/>
              </a:rPr>
              <a:t>«доверять») </a:t>
            </a:r>
            <a:r>
              <a:rPr lang="ru-RU" sz="2000">
                <a:latin typeface="Verdana" pitchFamily="34" charset="0"/>
              </a:rPr>
              <a:t>- </a:t>
            </a:r>
            <a:r>
              <a:rPr lang="ru-RU" sz="2000" i="1">
                <a:latin typeface="Verdana" pitchFamily="34" charset="0"/>
              </a:rPr>
              <a:t>в общем случае </a:t>
            </a:r>
            <a:r>
              <a:rPr lang="ru-RU" sz="2000">
                <a:latin typeface="Verdana" pitchFamily="34" charset="0"/>
              </a:rPr>
              <a:t>это процесс, в результате которого приобретается официальное подтверждение соответствия качества предоставляемых услуг какому-то стандарту.</a:t>
            </a:r>
            <a:r>
              <a:rPr lang="ru-RU" sz="2000" i="1">
                <a:latin typeface="Verdana" pitchFamily="34" charset="0"/>
              </a:rPr>
              <a:t> </a:t>
            </a:r>
          </a:p>
          <a:p>
            <a:r>
              <a:rPr lang="ru-RU" sz="2000" i="1">
                <a:solidFill>
                  <a:srgbClr val="0066FF"/>
                </a:solidFill>
                <a:latin typeface="Verdana" pitchFamily="34" charset="0"/>
              </a:rPr>
              <a:t>Виды аккредитации: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>
                <a:latin typeface="Verdana" pitchFamily="34" charset="0"/>
              </a:rPr>
              <a:t> - оценка деятельности организации образования по качественному представлению образовательных программ в соответствии с заявленным статусом;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>
                <a:latin typeface="Verdana" pitchFamily="34" charset="0"/>
              </a:rPr>
              <a:t> специализированная аккредитация - оценка качества отдельных образовательных программ, реализуемых организацией образования;</a:t>
            </a:r>
          </a:p>
          <a:p>
            <a:endParaRPr lang="ru-RU" sz="2000" i="1">
              <a:latin typeface="Verdana" pitchFamily="34" charset="0"/>
            </a:endParaRPr>
          </a:p>
          <a:p>
            <a:endParaRPr lang="ru-RU" sz="2000" i="1">
              <a:latin typeface="Verdana" pitchFamily="34" charset="0"/>
            </a:endParaRPr>
          </a:p>
          <a:p>
            <a:endParaRPr lang="ru-RU" sz="2000">
              <a:latin typeface="Verdana" pitchFamily="34" charset="0"/>
            </a:endParaRPr>
          </a:p>
          <a:p>
            <a:endParaRPr lang="ru-RU" sz="20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Признание со стороны государства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мировой практике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85000" lnSpcReduction="10000"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Аккредитационный орган создан государством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типа вуза (университет, академия, институт)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Целевое финансирование образовательного процесса независимо от формы собственности или выделение образовательных грантов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Присвоение диплома государственного образца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Подтверждение выполнения минимального уровня требований, определенных государством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Около 10% вузов не могут пройти </a:t>
            </a:r>
          </a:p>
          <a:p>
            <a:pPr algn="r">
              <a:buFont typeface="Wingdings 3" pitchFamily="18" charset="2"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Отсечение худших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Признание со стороны общества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20000"/>
          </a:bodyPr>
          <a:lstStyle/>
          <a:p>
            <a:pPr>
              <a:buFont typeface="Wingdings 3" pitchFamily="18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Аккредитационный орган создан независимыми и/или общественными организациями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Высокий имидж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высоким требованиям стандартов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Демонстрация постоянного улучшения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Подтверждение высокого уровня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Демонстрация признания общественности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Проходят около 20% от всех вузов или программ</a:t>
            </a:r>
          </a:p>
          <a:p>
            <a:pPr algn="r">
              <a:buFont typeface="Wingdings 3" pitchFamily="18" charset="2"/>
              <a:buNone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лучших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Признание со стороны профессионального сообщества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Аккредитационный орган создается профессиональными ассоциациями (ассоциацией экономистов, педагогов,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медиков, инженеров)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Имидж в профессиональном сообществе</a:t>
            </a:r>
          </a:p>
          <a:p>
            <a:pPr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Активное влияние работодателей на содержание образования</a:t>
            </a:r>
          </a:p>
          <a:p>
            <a:pPr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«Заточка» под рабочее место</a:t>
            </a:r>
          </a:p>
          <a:p>
            <a:pPr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Гарантированное трудоустройство и признание квалификации</a:t>
            </a:r>
          </a:p>
          <a:p>
            <a:pPr>
              <a:defRPr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Демонстрация высокого качества и сформированной  профессиональной компетентности</a:t>
            </a:r>
          </a:p>
          <a:p>
            <a:pPr>
              <a:defRPr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Проходит около 10% программ</a:t>
            </a:r>
          </a:p>
          <a:p>
            <a:pPr algn="r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Лига лучших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95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Признанные международные сети в области гарантии качества</a:t>
            </a:r>
            <a:endParaRPr lang="ru-RU" sz="2400" dirty="0">
              <a:solidFill>
                <a:srgbClr val="0000CC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6911975" cy="8540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Казахстанского общества инженерного образование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KazSEE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учрежден в 2007 году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858838"/>
          </a:xfrm>
        </p:spPr>
        <p:txBody>
          <a:bodyPr bIns="45720"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/>
          </a:p>
        </p:txBody>
      </p:sp>
      <p:sp>
        <p:nvSpPr>
          <p:cNvPr id="20484" name="Прямоугольник 8"/>
          <p:cNvSpPr>
            <a:spLocks noChangeArrowheads="1"/>
          </p:cNvSpPr>
          <p:nvPr/>
        </p:nvSpPr>
        <p:spPr bwMode="auto">
          <a:xfrm>
            <a:off x="684213" y="188913"/>
            <a:ext cx="669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4" descr="Эмблема KazSEE"/>
          <p:cNvPicPr>
            <a:picLocks noChangeAspect="1" noChangeArrowheads="1"/>
          </p:cNvPicPr>
          <p:nvPr/>
        </p:nvPicPr>
        <p:blipFill>
          <a:blip r:embed="rId2" cstate="print"/>
          <a:srcRect t="9091"/>
          <a:stretch>
            <a:fillRect/>
          </a:stretch>
        </p:blipFill>
        <p:spPr bwMode="auto">
          <a:xfrm>
            <a:off x="7451725" y="260350"/>
            <a:ext cx="1443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 descr="C:\Documents and Settings\Ergobek.Shyngys\Рабочий стол\photos\DSC0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122" y="2703158"/>
            <a:ext cx="4296543" cy="287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9" descr="C:\Documents and Settings\Ergobek.Shyngys\Рабочий стол\photos\DSC00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498" y="2708275"/>
            <a:ext cx="4284662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7058</TotalTime>
  <Words>1559</Words>
  <Application>Microsoft Office PowerPoint</Application>
  <PresentationFormat>Экран (4:3)</PresentationFormat>
  <Paragraphs>269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宋体</vt:lpstr>
      <vt:lpstr>Arial</vt:lpstr>
      <vt:lpstr>Arial Black</vt:lpstr>
      <vt:lpstr>Arial Cyr</vt:lpstr>
      <vt:lpstr>Calibri</vt:lpstr>
      <vt:lpstr>Cambria</vt:lpstr>
      <vt:lpstr>Cambria Math</vt:lpstr>
      <vt:lpstr>Century Gothic</vt:lpstr>
      <vt:lpstr>Georgia</vt:lpstr>
      <vt:lpstr>Times New Roman</vt:lpstr>
      <vt:lpstr>Verdana</vt:lpstr>
      <vt:lpstr>Wingdings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Европейские инструменты гарантии качества образования (Quality assurance):</vt:lpstr>
      <vt:lpstr>Признание со стороны государства  в мировой практике </vt:lpstr>
      <vt:lpstr>Признание со стороны общества</vt:lpstr>
      <vt:lpstr>Признание со стороны профессионального сообщества </vt:lpstr>
      <vt:lpstr>Признанные международные сети в области гарантии качества</vt:lpstr>
      <vt:lpstr>  </vt:lpstr>
      <vt:lpstr>Казахстанская ассоциация инженерного образования (KazSEE)</vt:lpstr>
      <vt:lpstr>Казахстанская ассоциация инженерного образования (KazSEE)</vt:lpstr>
      <vt:lpstr>Европейская сеть по аккредитации инженерных и естественно-научных образовательных программ (ENAEE) </vt:lpstr>
      <vt:lpstr>Опыт KazSEE в рамках проекта Tempus QUEECA в аккредитации профессиональных образовательных программ </vt:lpstr>
      <vt:lpstr>Этапы реализации проекта Темпус QUEECA и ожидаемые результаты  </vt:lpstr>
      <vt:lpstr>Этапы реализации проекта Темпус QUEECA и ожидаемые результаты  </vt:lpstr>
      <vt:lpstr>Этапы реализации проекта Темпус QUEECA и ожидаемые результаты  </vt:lpstr>
      <vt:lpstr> Сертификация специалистов: Европейская федерация национальных инженерных ассоциаций FEANI</vt:lpstr>
      <vt:lpstr>Презентация PowerPoint</vt:lpstr>
      <vt:lpstr>Презентация PowerPoint</vt:lpstr>
      <vt:lpstr>Сертификация за рубежом</vt:lpstr>
      <vt:lpstr>Международная сертификация</vt:lpstr>
      <vt:lpstr>Преимущества системы</vt:lpstr>
      <vt:lpstr>Повышение квалификации ППС</vt:lpstr>
      <vt:lpstr>        Повышение квалификации ППС          </vt:lpstr>
      <vt:lpstr>ЦЕНТРЫ МЕЖДУНАРОДНЫХ КОМПАНИЙ</vt:lpstr>
      <vt:lpstr>Инструменты гарантии качества подготовки специалистов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ergobek.shyngys</dc:creator>
  <cp:lastModifiedBy>boss</cp:lastModifiedBy>
  <cp:revision>176</cp:revision>
  <dcterms:created xsi:type="dcterms:W3CDTF">2015-05-27T09:44:57Z</dcterms:created>
  <dcterms:modified xsi:type="dcterms:W3CDTF">2017-10-03T04:50:40Z</dcterms:modified>
</cp:coreProperties>
</file>